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72"/>
  </p:notesMasterIdLst>
  <p:sldIdLst>
    <p:sldId id="338" r:id="rId2"/>
    <p:sldId id="350" r:id="rId3"/>
    <p:sldId id="339" r:id="rId4"/>
    <p:sldId id="337" r:id="rId5"/>
    <p:sldId id="340" r:id="rId6"/>
    <p:sldId id="320" r:id="rId7"/>
    <p:sldId id="287" r:id="rId8"/>
    <p:sldId id="288" r:id="rId9"/>
    <p:sldId id="321" r:id="rId10"/>
    <p:sldId id="322" r:id="rId11"/>
    <p:sldId id="323" r:id="rId12"/>
    <p:sldId id="292" r:id="rId13"/>
    <p:sldId id="293" r:id="rId14"/>
    <p:sldId id="294" r:id="rId15"/>
    <p:sldId id="295" r:id="rId16"/>
    <p:sldId id="318" r:id="rId17"/>
    <p:sldId id="356" r:id="rId18"/>
    <p:sldId id="351" r:id="rId19"/>
    <p:sldId id="352" r:id="rId20"/>
    <p:sldId id="353" r:id="rId21"/>
    <p:sldId id="354" r:id="rId22"/>
    <p:sldId id="355" r:id="rId23"/>
    <p:sldId id="341" r:id="rId24"/>
    <p:sldId id="299" r:id="rId25"/>
    <p:sldId id="300" r:id="rId26"/>
    <p:sldId id="301" r:id="rId27"/>
    <p:sldId id="342" r:id="rId28"/>
    <p:sldId id="302" r:id="rId29"/>
    <p:sldId id="306" r:id="rId30"/>
    <p:sldId id="343" r:id="rId31"/>
    <p:sldId id="307" r:id="rId32"/>
    <p:sldId id="345" r:id="rId33"/>
    <p:sldId id="344" r:id="rId34"/>
    <p:sldId id="358" r:id="rId35"/>
    <p:sldId id="349" r:id="rId36"/>
    <p:sldId id="346" r:id="rId37"/>
    <p:sldId id="357" r:id="rId38"/>
    <p:sldId id="311" r:id="rId39"/>
    <p:sldId id="331" r:id="rId40"/>
    <p:sldId id="359" r:id="rId41"/>
    <p:sldId id="332" r:id="rId42"/>
    <p:sldId id="360" r:id="rId43"/>
    <p:sldId id="361" r:id="rId44"/>
    <p:sldId id="333" r:id="rId45"/>
    <p:sldId id="334" r:id="rId46"/>
    <p:sldId id="335" r:id="rId47"/>
    <p:sldId id="336" r:id="rId48"/>
    <p:sldId id="316" r:id="rId49"/>
    <p:sldId id="362" r:id="rId50"/>
    <p:sldId id="363" r:id="rId51"/>
    <p:sldId id="364" r:id="rId52"/>
    <p:sldId id="365" r:id="rId53"/>
    <p:sldId id="366" r:id="rId54"/>
    <p:sldId id="367" r:id="rId55"/>
    <p:sldId id="264" r:id="rId56"/>
    <p:sldId id="265" r:id="rId57"/>
    <p:sldId id="266" r:id="rId58"/>
    <p:sldId id="273" r:id="rId59"/>
    <p:sldId id="274" r:id="rId60"/>
    <p:sldId id="275" r:id="rId61"/>
    <p:sldId id="276" r:id="rId62"/>
    <p:sldId id="277" r:id="rId63"/>
    <p:sldId id="279" r:id="rId64"/>
    <p:sldId id="280" r:id="rId65"/>
    <p:sldId id="281" r:id="rId66"/>
    <p:sldId id="282" r:id="rId67"/>
    <p:sldId id="283" r:id="rId68"/>
    <p:sldId id="284" r:id="rId69"/>
    <p:sldId id="285" r:id="rId70"/>
    <p:sldId id="368" r:id="rId7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0000"/>
    <a:srgbClr val="800000"/>
    <a:srgbClr val="FF9900"/>
    <a:srgbClr val="99FF33"/>
    <a:srgbClr val="0033CC"/>
    <a:srgbClr val="36000A"/>
    <a:srgbClr val="6000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93384" autoAdjust="0"/>
  </p:normalViewPr>
  <p:slideViewPr>
    <p:cSldViewPr>
      <p:cViewPr varScale="1">
        <p:scale>
          <a:sx n="96" d="100"/>
          <a:sy n="96" d="100"/>
        </p:scale>
        <p:origin x="8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0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D08A981-1011-4B2C-AF9C-C54F451DA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L.Girija   S.K.H.M.C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15C12D-DD0E-45ED-9EA2-D176087B74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L.Girija   S.K.H.M.C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AA0E9-7839-48AA-9312-7DBB35B76E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L.Girija   S.K.H.M.C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E69972-6CE9-4880-81A1-4DDD5B3E9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43913" cy="1546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66713" y="1849438"/>
            <a:ext cx="8421687" cy="4391025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 L.Girija   S.K.H.M.C</a:t>
            </a: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B95A0-A4AC-4671-9A8A-222F844F0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L.Girija   S.K.H.M.C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541F98-CF2B-4B78-91B1-DF19033BEE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L.Girija   S.K.H.M.C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7C7D35B8-FB45-4108-B49A-3282E687DC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L.Girija   S.K.H.M.C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4DAEF8-8C02-45E1-A81B-07E07BAB04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L.Girija   S.K.H.M.C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CDD8E-51E0-41E3-9D86-EC6E2348A9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L.Girija   S.K.H.M.C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42474-C8D9-401A-866A-2761D1EF2B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L.Girija   S.K.H.M.C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FF1031-1DE6-4220-890A-662F9390BE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L.Girija   S.K.H.M.C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CA809-FE07-4AA3-A9DB-CE1485ECD5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L.Girija   S.K.H.M.C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3DDD6-701C-453E-8E28-AA69ACAE8B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Dr L.Girija   S.K.H.M.C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2818222-97B0-4375-B698-E6EFA0E0CF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emf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920874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>
                <a:solidFill>
                  <a:srgbClr val="92D050"/>
                </a:solidFill>
              </a:rPr>
              <a:t>DR. L. GIRIJA. </a:t>
            </a:r>
            <a:r>
              <a:rPr lang="en-US" dirty="0" smtClean="0">
                <a:solidFill>
                  <a:srgbClr val="92D050"/>
                </a:solidFill>
              </a:rPr>
              <a:t>M.D. </a:t>
            </a:r>
            <a:r>
              <a:rPr lang="en-US" dirty="0">
                <a:solidFill>
                  <a:srgbClr val="92D050"/>
                </a:solidFill>
              </a:rPr>
              <a:t>(</a:t>
            </a:r>
            <a:r>
              <a:rPr lang="en-US" dirty="0" err="1">
                <a:solidFill>
                  <a:srgbClr val="92D050"/>
                </a:solidFill>
              </a:rPr>
              <a:t>Hom</a:t>
            </a:r>
            <a:r>
              <a:rPr lang="en-US" dirty="0">
                <a:solidFill>
                  <a:srgbClr val="92D050"/>
                </a:solidFill>
              </a:rPr>
              <a:t>.), </a:t>
            </a:r>
          </a:p>
          <a:p>
            <a:pPr>
              <a:lnSpc>
                <a:spcPct val="170000"/>
              </a:lnSpc>
            </a:pPr>
            <a:r>
              <a:rPr lang="en-US" dirty="0">
                <a:solidFill>
                  <a:srgbClr val="92D050"/>
                </a:solidFill>
              </a:rPr>
              <a:t>Associate professor,</a:t>
            </a:r>
          </a:p>
          <a:p>
            <a:pPr>
              <a:lnSpc>
                <a:spcPct val="170000"/>
              </a:lnSpc>
            </a:pPr>
            <a:r>
              <a:rPr lang="en-US" dirty="0">
                <a:solidFill>
                  <a:srgbClr val="92D050"/>
                </a:solidFill>
              </a:rPr>
              <a:t>DEPARTMENT OF GYNAECOLOGY AND OBSTETRICS,</a:t>
            </a:r>
          </a:p>
          <a:p>
            <a:pPr>
              <a:lnSpc>
                <a:spcPct val="170000"/>
              </a:lnSpc>
            </a:pPr>
            <a:r>
              <a:rPr lang="en-US" dirty="0">
                <a:solidFill>
                  <a:srgbClr val="92D050"/>
                </a:solidFill>
              </a:rPr>
              <a:t>SARADA KRISHNA HOMOEOPATHIC MEDICAL COLLEGE,</a:t>
            </a:r>
          </a:p>
          <a:p>
            <a:pPr>
              <a:lnSpc>
                <a:spcPct val="170000"/>
              </a:lnSpc>
            </a:pPr>
            <a:r>
              <a:rPr lang="en-US" dirty="0">
                <a:solidFill>
                  <a:srgbClr val="92D050"/>
                </a:solidFill>
              </a:rPr>
              <a:t> KULASEKHARAM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  <p:sp>
        <p:nvSpPr>
          <p:cNvPr id="15364" name="WordArt 6"/>
          <p:cNvSpPr>
            <a:spLocks noChangeArrowheads="1" noChangeShapeType="1" noTextEdit="1"/>
          </p:cNvSpPr>
          <p:nvPr/>
        </p:nvSpPr>
        <p:spPr bwMode="auto">
          <a:xfrm>
            <a:off x="228600" y="381000"/>
            <a:ext cx="83820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154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5D1F0E"/>
                  </a:solidFill>
                  <a:round/>
                  <a:headEnd/>
                  <a:tailEnd/>
                </a:ln>
                <a:solidFill>
                  <a:srgbClr val="F2E6CC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Beffle"/>
              </a:rPr>
              <a:t>UTERINE FIBROIDS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1143000"/>
            <a:ext cx="3429000" cy="15462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6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ction Jackson" pitchFamily="2" charset="0"/>
                <a:ea typeface="方正舒体" pitchFamily="2" charset="-122"/>
              </a:rPr>
              <a:t>Classification</a:t>
            </a:r>
            <a:endParaRPr lang="zh-CN" altLang="en-US" sz="6000" b="1" dirty="0" smtClean="0">
              <a:solidFill>
                <a:schemeClr val="accent2">
                  <a:lumMod val="20000"/>
                  <a:lumOff val="80000"/>
                </a:schemeClr>
              </a:solidFill>
              <a:latin typeface="Action Jackson" pitchFamily="2" charset="0"/>
              <a:ea typeface="方正舒体" pitchFamily="2" charset="-122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362200"/>
            <a:ext cx="7772400" cy="2514600"/>
          </a:xfrm>
        </p:spPr>
        <p:txBody>
          <a:bodyPr/>
          <a:lstStyle/>
          <a:p>
            <a:pPr eaLnBrk="1" hangingPunct="1">
              <a:buClr>
                <a:schemeClr val="tx2">
                  <a:lumMod val="20000"/>
                  <a:lumOff val="80000"/>
                </a:schemeClr>
              </a:buClr>
              <a:defRPr/>
            </a:pPr>
            <a:r>
              <a:rPr lang="en-US" altLang="zh-CN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According to growth location</a:t>
            </a:r>
            <a:endParaRPr lang="zh-CN" altLang="en-US" b="1" dirty="0" smtClean="0">
              <a:solidFill>
                <a:schemeClr val="accent2">
                  <a:lumMod val="20000"/>
                  <a:lumOff val="80000"/>
                </a:schemeClr>
              </a:solidFill>
              <a:ea typeface="宋体" pitchFamily="2" charset="-122"/>
            </a:endParaRPr>
          </a:p>
          <a:p>
            <a:pPr eaLnBrk="1" hangingPunct="1">
              <a:buClr>
                <a:schemeClr val="tx2">
                  <a:lumMod val="20000"/>
                  <a:lumOff val="80000"/>
                </a:schemeClr>
              </a:buClr>
              <a:defRPr/>
            </a:pPr>
            <a:endParaRPr lang="zh-CN" altLang="en-US" sz="1000" b="1" dirty="0" smtClean="0">
              <a:solidFill>
                <a:schemeClr val="accent2">
                  <a:lumMod val="20000"/>
                  <a:lumOff val="80000"/>
                </a:schemeClr>
              </a:solidFill>
              <a:ea typeface="宋体" pitchFamily="2" charset="-122"/>
            </a:endParaRPr>
          </a:p>
          <a:p>
            <a:pPr eaLnBrk="1" hangingPunct="1">
              <a:buClr>
                <a:schemeClr val="tx2">
                  <a:lumMod val="20000"/>
                  <a:lumOff val="80000"/>
                </a:schemeClr>
              </a:buClr>
              <a:defRPr/>
            </a:pPr>
            <a:r>
              <a:rPr lang="en-US" altLang="zh-CN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Myomas onthebodyofuterus90%</a:t>
            </a:r>
          </a:p>
          <a:p>
            <a:pPr eaLnBrk="1" hangingPunct="1">
              <a:buClr>
                <a:schemeClr val="tx2">
                  <a:lumMod val="20000"/>
                  <a:lumOff val="80000"/>
                </a:schemeClr>
              </a:buClr>
              <a:defRPr/>
            </a:pPr>
            <a:r>
              <a:rPr lang="en-US" altLang="zh-CN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Myomas on the cervix of uterus 10%</a:t>
            </a:r>
            <a:endParaRPr lang="zh-CN" altLang="en-US" b="1" dirty="0" smtClean="0">
              <a:solidFill>
                <a:schemeClr val="accent2">
                  <a:lumMod val="20000"/>
                  <a:lumOff val="80000"/>
                </a:schemeClr>
              </a:solidFill>
              <a:ea typeface="宋体" pitchFamily="2" charset="-122"/>
            </a:endParaRPr>
          </a:p>
        </p:txBody>
      </p:sp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838200"/>
            <a:ext cx="6615113" cy="15462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6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lan Den" pitchFamily="2" charset="0"/>
                <a:ea typeface="方正舒体" pitchFamily="2" charset="-122"/>
              </a:rPr>
              <a:t>Classification</a:t>
            </a:r>
            <a:endParaRPr lang="zh-CN" altLang="en-US" sz="6600" b="1" dirty="0" smtClean="0">
              <a:solidFill>
                <a:schemeClr val="accent2">
                  <a:lumMod val="20000"/>
                  <a:lumOff val="80000"/>
                </a:schemeClr>
              </a:solidFill>
              <a:latin typeface="Alan Den" pitchFamily="2" charset="0"/>
              <a:ea typeface="方正舒体" pitchFamily="2" charset="-122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286000"/>
            <a:ext cx="6629400" cy="355282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None/>
              <a:defRPr/>
            </a:pPr>
            <a:r>
              <a:rPr lang="en-US" altLang="zh-CN" sz="40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According to the relation to uterine muscle</a:t>
            </a:r>
            <a:endParaRPr lang="zh-CN" altLang="en-US" sz="1400" dirty="0" smtClean="0">
              <a:solidFill>
                <a:schemeClr val="accent2">
                  <a:lumMod val="20000"/>
                  <a:lumOff val="80000"/>
                </a:schemeClr>
              </a:solidFill>
              <a:ea typeface="宋体" pitchFamily="2" charset="-122"/>
            </a:endParaRPr>
          </a:p>
          <a:p>
            <a:pPr eaLnBrk="1" hangingPunct="1">
              <a:buClr>
                <a:schemeClr val="tx1"/>
              </a:buClr>
              <a:defRPr/>
            </a:pPr>
            <a:r>
              <a:rPr lang="en-US" altLang="zh-CN" sz="40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Submucous 10-15%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altLang="zh-CN" sz="40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Intramural 60-70%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altLang="zh-CN" sz="4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Subserosal</a:t>
            </a:r>
            <a:r>
              <a:rPr lang="en-US" altLang="zh-CN" sz="40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 20%</a:t>
            </a:r>
            <a:endParaRPr lang="zh-CN" altLang="en-US" sz="4000" dirty="0" smtClean="0">
              <a:solidFill>
                <a:schemeClr val="accent2">
                  <a:lumMod val="20000"/>
                  <a:lumOff val="80000"/>
                </a:schemeClr>
              </a:solidFill>
              <a:ea typeface="宋体" pitchFamily="2" charset="-122"/>
            </a:endParaRPr>
          </a:p>
        </p:txBody>
      </p:sp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905000" y="1066800"/>
            <a:ext cx="65532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4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 (Arabic)" pitchFamily="26" charset="-78"/>
              </a:rPr>
              <a:t>Uterine </a:t>
            </a:r>
            <a:r>
              <a:rPr lang="en-US" sz="4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 (Arabic)" pitchFamily="26" charset="-78"/>
              </a:rPr>
              <a:t>leiomyoma</a:t>
            </a:r>
            <a:r>
              <a:rPr lang="en-US" sz="4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 (Arabic)" pitchFamily="26" charset="-78"/>
              </a:rPr>
              <a:t> </a:t>
            </a:r>
          </a:p>
        </p:txBody>
      </p:sp>
      <p:sp>
        <p:nvSpPr>
          <p:cNvPr id="27652" name="Oval 3"/>
          <p:cNvSpPr>
            <a:spLocks noChangeArrowheads="1"/>
          </p:cNvSpPr>
          <p:nvPr/>
        </p:nvSpPr>
        <p:spPr bwMode="auto">
          <a:xfrm>
            <a:off x="6019800" y="3429000"/>
            <a:ext cx="2971800" cy="1981200"/>
          </a:xfrm>
          <a:prstGeom prst="ellipse">
            <a:avLst/>
          </a:prstGeom>
          <a:solidFill>
            <a:srgbClr val="C0000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en-US" sz="2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 (Arabic)" pitchFamily="26" charset="-78"/>
              </a:rPr>
              <a:t> </a:t>
            </a:r>
            <a:r>
              <a:rPr lang="en-US" sz="32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 (Arabic)" pitchFamily="26" charset="-78"/>
              </a:rPr>
              <a:t>Corporeal </a:t>
            </a:r>
            <a:endParaRPr lang="en-US" sz="3600" b="1" dirty="0">
              <a:solidFill>
                <a:schemeClr val="tx2">
                  <a:lumMod val="20000"/>
                  <a:lumOff val="80000"/>
                </a:schemeClr>
              </a:solidFill>
              <a:latin typeface="Comic Sans MS" pitchFamily="66" charset="0"/>
              <a:cs typeface="Times New Roman (Arabic)" pitchFamily="26" charset="-78"/>
            </a:endParaRPr>
          </a:p>
          <a:p>
            <a:pPr>
              <a:buFontTx/>
              <a:buChar char="•"/>
              <a:defRPr/>
            </a:pPr>
            <a:r>
              <a:rPr lang="en-US" sz="2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ahoma" pitchFamily="34" charset="0"/>
                <a:cs typeface="Times New Roman (Arabic)" pitchFamily="26" charset="-78"/>
              </a:rPr>
              <a:t>98%</a:t>
            </a:r>
          </a:p>
          <a:p>
            <a:pPr>
              <a:buFontTx/>
              <a:buChar char="•"/>
              <a:defRPr/>
            </a:pPr>
            <a:r>
              <a:rPr lang="en-US" sz="2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ahoma" pitchFamily="34" charset="0"/>
                <a:cs typeface="Times New Roman (Arabic)" pitchFamily="26" charset="-78"/>
              </a:rPr>
              <a:t>multiple</a:t>
            </a:r>
            <a:r>
              <a:rPr lang="en-US" sz="16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ahoma" pitchFamily="34" charset="0"/>
                <a:cs typeface="Times New Roman (Arabic)" pitchFamily="26" charset="-78"/>
              </a:rPr>
              <a:t>  </a:t>
            </a:r>
          </a:p>
        </p:txBody>
      </p:sp>
      <p:sp>
        <p:nvSpPr>
          <p:cNvPr id="27653" name="Oval 4"/>
          <p:cNvSpPr>
            <a:spLocks noChangeArrowheads="1"/>
          </p:cNvSpPr>
          <p:nvPr/>
        </p:nvSpPr>
        <p:spPr bwMode="auto">
          <a:xfrm>
            <a:off x="838200" y="3276600"/>
            <a:ext cx="2971800" cy="1981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en-US" sz="3200" b="1" dirty="0">
                <a:solidFill>
                  <a:srgbClr val="006666"/>
                </a:solidFill>
                <a:latin typeface="Comic Sans MS" pitchFamily="66" charset="0"/>
                <a:cs typeface="Times New Roman (Arabic)" pitchFamily="26" charset="-78"/>
              </a:rPr>
              <a:t> </a:t>
            </a:r>
            <a:r>
              <a:rPr lang="en-US" sz="32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 (Arabic)" pitchFamily="26" charset="-78"/>
              </a:rPr>
              <a:t>Cervical </a:t>
            </a:r>
            <a:endParaRPr lang="en-US" sz="3600" b="1" dirty="0">
              <a:solidFill>
                <a:schemeClr val="tx2">
                  <a:lumMod val="20000"/>
                  <a:lumOff val="80000"/>
                </a:schemeClr>
              </a:solidFill>
              <a:latin typeface="Comic Sans MS" pitchFamily="66" charset="0"/>
              <a:cs typeface="Times New Roman (Arabic)" pitchFamily="26" charset="-78"/>
            </a:endParaRPr>
          </a:p>
          <a:p>
            <a:pPr>
              <a:buFontTx/>
              <a:buChar char="•"/>
              <a:defRPr/>
            </a:pPr>
            <a:r>
              <a:rPr lang="en-US" sz="2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ahoma" pitchFamily="34" charset="0"/>
                <a:cs typeface="Times New Roman (Arabic)" pitchFamily="26" charset="-78"/>
              </a:rPr>
              <a:t>1-2%</a:t>
            </a:r>
          </a:p>
          <a:p>
            <a:pPr>
              <a:buFontTx/>
              <a:buChar char="•"/>
              <a:defRPr/>
            </a:pPr>
            <a:r>
              <a:rPr lang="en-US" sz="2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ahoma" pitchFamily="34" charset="0"/>
                <a:cs typeface="Times New Roman (Arabic)" pitchFamily="26" charset="-78"/>
              </a:rPr>
              <a:t>solitary</a:t>
            </a:r>
            <a:r>
              <a:rPr lang="en-US" sz="16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ahoma" pitchFamily="34" charset="0"/>
                <a:cs typeface="Times New Roman (Arabic)" pitchFamily="26" charset="-78"/>
              </a:rPr>
              <a:t>  </a:t>
            </a:r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>
            <a:off x="5181600" y="2057400"/>
            <a:ext cx="2514600" cy="1371600"/>
          </a:xfrm>
          <a:prstGeom prst="line">
            <a:avLst/>
          </a:prstGeom>
          <a:noFill/>
          <a:ln w="57150">
            <a:solidFill>
              <a:schemeClr val="tx2">
                <a:lumMod val="20000"/>
                <a:lumOff val="80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655" name="Line 6"/>
          <p:cNvSpPr>
            <a:spLocks noChangeShapeType="1"/>
          </p:cNvSpPr>
          <p:nvPr/>
        </p:nvSpPr>
        <p:spPr bwMode="auto">
          <a:xfrm flipH="1">
            <a:off x="2133600" y="2057400"/>
            <a:ext cx="3048000" cy="1295400"/>
          </a:xfrm>
          <a:prstGeom prst="line">
            <a:avLst/>
          </a:prstGeom>
          <a:noFill/>
          <a:ln w="57150">
            <a:solidFill>
              <a:schemeClr val="tx2">
                <a:lumMod val="20000"/>
                <a:lumOff val="80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  <p:pic>
        <p:nvPicPr>
          <p:cNvPr id="28675" name="Picture 2" descr="17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"/>
            <a:ext cx="7772400" cy="6400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  <p:pic>
        <p:nvPicPr>
          <p:cNvPr id="29699" name="Picture 2" descr="8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752600" y="1066800"/>
            <a:ext cx="65532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33CC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4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 (Arabic)" pitchFamily="26" charset="-78"/>
              </a:rPr>
              <a:t>Corporeal </a:t>
            </a:r>
            <a:r>
              <a:rPr lang="en-US" sz="4000" b="1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 (Arabic)" pitchFamily="26" charset="-78"/>
              </a:rPr>
              <a:t>leiomyoma</a:t>
            </a:r>
            <a:r>
              <a:rPr lang="en-US" sz="4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 (Arabic)" pitchFamily="26" charset="-78"/>
              </a:rPr>
              <a:t> </a:t>
            </a:r>
          </a:p>
        </p:txBody>
      </p:sp>
      <p:sp>
        <p:nvSpPr>
          <p:cNvPr id="30724" name="Oval 3"/>
          <p:cNvSpPr>
            <a:spLocks noChangeArrowheads="1"/>
          </p:cNvSpPr>
          <p:nvPr/>
        </p:nvSpPr>
        <p:spPr bwMode="auto">
          <a:xfrm>
            <a:off x="6400800" y="3505200"/>
            <a:ext cx="2590800" cy="1905000"/>
          </a:xfrm>
          <a:prstGeom prst="ellipse">
            <a:avLst/>
          </a:prstGeom>
          <a:solidFill>
            <a:schemeClr val="bg2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en-US" sz="2000" b="1" dirty="0">
                <a:solidFill>
                  <a:srgbClr val="006666"/>
                </a:solidFill>
                <a:latin typeface="Comic Sans MS" pitchFamily="66" charset="0"/>
                <a:cs typeface="Times New Roman (Arabic)" pitchFamily="26" charset="-78"/>
              </a:rPr>
              <a:t> </a:t>
            </a:r>
            <a:r>
              <a:rPr lang="en-US" sz="2800" b="1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 (Arabic)" pitchFamily="26" charset="-78"/>
              </a:rPr>
              <a:t>submucus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 (Arabic)" pitchFamily="26" charset="-78"/>
              </a:rPr>
              <a:t> </a:t>
            </a:r>
            <a:endParaRPr lang="en-US" sz="3200" b="1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  <a:cs typeface="Times New Roman (Arabic)" pitchFamily="26" charset="-78"/>
            </a:endParaRPr>
          </a:p>
          <a:p>
            <a:pPr>
              <a:buFontTx/>
              <a:buChar char="•"/>
              <a:defRPr/>
            </a:pPr>
            <a:r>
              <a:rPr lang="en-US" sz="2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cs typeface="Times New Roman (Arabic)" pitchFamily="26" charset="-78"/>
              </a:rPr>
              <a:t>24%</a:t>
            </a:r>
          </a:p>
          <a:p>
            <a:pPr>
              <a:buFontTx/>
              <a:buChar char="•"/>
              <a:defRPr/>
            </a:pPr>
            <a:r>
              <a:rPr lang="en-US" sz="2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cs typeface="Times New Roman (Arabic)" pitchFamily="26" charset="-78"/>
              </a:rPr>
              <a:t>not capsulated </a:t>
            </a:r>
            <a:endParaRPr lang="en-US" sz="1400" b="1" dirty="0">
              <a:solidFill>
                <a:schemeClr val="accent2">
                  <a:lumMod val="20000"/>
                  <a:lumOff val="80000"/>
                </a:schemeClr>
              </a:solidFill>
              <a:latin typeface="Tahoma" pitchFamily="34" charset="0"/>
              <a:cs typeface="Times New Roman (Arabic)" pitchFamily="26" charset="-78"/>
            </a:endParaRPr>
          </a:p>
        </p:txBody>
      </p:sp>
      <p:sp>
        <p:nvSpPr>
          <p:cNvPr id="30725" name="Oval 4"/>
          <p:cNvSpPr>
            <a:spLocks noChangeArrowheads="1"/>
          </p:cNvSpPr>
          <p:nvPr/>
        </p:nvSpPr>
        <p:spPr bwMode="auto">
          <a:xfrm>
            <a:off x="3429000" y="3886200"/>
            <a:ext cx="2590800" cy="19050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>
                <a:lumMod val="90000"/>
              </a:schemeClr>
            </a:solidFill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 (Arabic)" pitchFamily="26" charset="-78"/>
              </a:rPr>
              <a:t>Subserous </a:t>
            </a:r>
            <a:r>
              <a:rPr lang="en-US" sz="32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 (Arabic)" pitchFamily="26" charset="-78"/>
              </a:rPr>
              <a:t> </a:t>
            </a:r>
            <a:endParaRPr lang="en-US" sz="3600" b="1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  <a:cs typeface="Times New Roman (Arabic)" pitchFamily="26" charset="-78"/>
            </a:endParaRPr>
          </a:p>
          <a:p>
            <a:pPr>
              <a:buFontTx/>
              <a:buChar char="•"/>
              <a:defRPr/>
            </a:pPr>
            <a:r>
              <a:rPr lang="en-US" sz="2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cs typeface="Times New Roman (Arabic)" pitchFamily="26" charset="-78"/>
              </a:rPr>
              <a:t>18%</a:t>
            </a:r>
          </a:p>
          <a:p>
            <a:pPr>
              <a:buFontTx/>
              <a:buChar char="•"/>
              <a:defRPr/>
            </a:pPr>
            <a:endParaRPr lang="en-US" sz="1600" b="1" dirty="0">
              <a:latin typeface="Tahoma" pitchFamily="34" charset="0"/>
              <a:cs typeface="Times New Roman (Arabic)" pitchFamily="26" charset="-78"/>
            </a:endParaRPr>
          </a:p>
        </p:txBody>
      </p:sp>
      <p:sp>
        <p:nvSpPr>
          <p:cNvPr id="30726" name="Oval 5"/>
          <p:cNvSpPr>
            <a:spLocks noChangeArrowheads="1"/>
          </p:cNvSpPr>
          <p:nvPr/>
        </p:nvSpPr>
        <p:spPr bwMode="auto">
          <a:xfrm>
            <a:off x="381000" y="4419600"/>
            <a:ext cx="2514600" cy="2133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en-US" sz="2000" b="1" dirty="0">
                <a:solidFill>
                  <a:srgbClr val="006666"/>
                </a:solidFill>
                <a:latin typeface="Comic Sans MS" pitchFamily="66" charset="0"/>
                <a:cs typeface="Times New Roman (Arabic)" pitchFamily="26" charset="-78"/>
              </a:rPr>
              <a:t> 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 (Arabic)" pitchFamily="26" charset="-78"/>
              </a:rPr>
              <a:t>Interstitial  </a:t>
            </a:r>
            <a:endParaRPr lang="en-US" sz="3200" b="1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  <a:cs typeface="Times New Roman (Arabic)" pitchFamily="26" charset="-78"/>
            </a:endParaRPr>
          </a:p>
          <a:p>
            <a:pPr>
              <a:buFontTx/>
              <a:buChar char="•"/>
              <a:defRPr/>
            </a:pPr>
            <a:r>
              <a:rPr lang="en-US" sz="2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cs typeface="Times New Roman (Arabic)" pitchFamily="26" charset="-78"/>
              </a:rPr>
              <a:t>58% </a:t>
            </a:r>
            <a:endParaRPr lang="en-US" sz="1400" b="1" dirty="0">
              <a:solidFill>
                <a:schemeClr val="accent2">
                  <a:lumMod val="20000"/>
                  <a:lumOff val="80000"/>
                </a:schemeClr>
              </a:solidFill>
              <a:latin typeface="Tahoma" pitchFamily="34" charset="0"/>
              <a:cs typeface="Times New Roman (Arabic)" pitchFamily="26" charset="-78"/>
            </a:endParaRPr>
          </a:p>
        </p:txBody>
      </p:sp>
      <p:sp>
        <p:nvSpPr>
          <p:cNvPr id="29703" name="Line 6"/>
          <p:cNvSpPr>
            <a:spLocks noChangeShapeType="1"/>
          </p:cNvSpPr>
          <p:nvPr/>
        </p:nvSpPr>
        <p:spPr bwMode="auto">
          <a:xfrm>
            <a:off x="7467600" y="1981200"/>
            <a:ext cx="0" cy="152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7"/>
          <p:cNvSpPr>
            <a:spLocks noChangeShapeType="1"/>
          </p:cNvSpPr>
          <p:nvPr/>
        </p:nvSpPr>
        <p:spPr bwMode="auto">
          <a:xfrm>
            <a:off x="5029200" y="1981200"/>
            <a:ext cx="0" cy="1905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8"/>
          <p:cNvSpPr>
            <a:spLocks noChangeShapeType="1"/>
          </p:cNvSpPr>
          <p:nvPr/>
        </p:nvSpPr>
        <p:spPr bwMode="auto">
          <a:xfrm>
            <a:off x="2133600" y="1981200"/>
            <a:ext cx="0" cy="2438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  <p:pic>
        <p:nvPicPr>
          <p:cNvPr id="31747" name="Picture 2" descr="fibroid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75097"/>
            <a:ext cx="6781800" cy="6058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SYMPTOMS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Bleeding (menorrhagia-</a:t>
            </a:r>
            <a:r>
              <a:rPr lang="en-US" sz="28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metrorrhagia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).</a:t>
            </a:r>
          </a:p>
          <a:p>
            <a:pPr eaLnBrk="1" hangingPunct="1">
              <a:lnSpc>
                <a:spcPct val="80000"/>
              </a:lnSpc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Pain uncomplicated (cong. Dysmenorrhea – dull - colicky).</a:t>
            </a:r>
          </a:p>
          <a:p>
            <a:pPr eaLnBrk="1" hangingPunct="1">
              <a:lnSpc>
                <a:spcPct val="80000"/>
              </a:lnSpc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Pain  complicated	    deg.-</a:t>
            </a:r>
            <a:r>
              <a:rPr lang="en-US" sz="28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malig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.-infection-torsion)</a:t>
            </a:r>
          </a:p>
          <a:p>
            <a:pPr eaLnBrk="1" hangingPunct="1">
              <a:lnSpc>
                <a:spcPct val="80000"/>
              </a:lnSpc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Mass.</a:t>
            </a:r>
          </a:p>
          <a:p>
            <a:pPr eaLnBrk="1" hangingPunct="1">
              <a:lnSpc>
                <a:spcPct val="80000"/>
              </a:lnSpc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Discharge.</a:t>
            </a:r>
          </a:p>
          <a:p>
            <a:pPr eaLnBrk="1" hangingPunct="1">
              <a:lnSpc>
                <a:spcPct val="80000"/>
              </a:lnSpc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Pressure symptoms.</a:t>
            </a:r>
          </a:p>
          <a:p>
            <a:pPr eaLnBrk="1" hangingPunct="1">
              <a:lnSpc>
                <a:spcPct val="80000"/>
              </a:lnSpc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en-US" altLang="zh-CN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Spontaneous abortion</a:t>
            </a:r>
          </a:p>
          <a:p>
            <a:pPr eaLnBrk="1" hangingPunct="1">
              <a:lnSpc>
                <a:spcPct val="80000"/>
              </a:lnSpc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en-US" altLang="zh-CN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Infertility</a:t>
            </a:r>
            <a:endParaRPr lang="en-US" sz="2800" dirty="0" smtClean="0">
              <a:solidFill>
                <a:schemeClr val="accent2">
                  <a:lumMod val="20000"/>
                  <a:lumOff val="80000"/>
                </a:schemeClr>
              </a:solidFill>
              <a:ea typeface="宋体" pitchFamily="2" charset="-122"/>
            </a:endParaRPr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7315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CLINICAL FEATURES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3"/>
              </a:buClr>
              <a:defRPr/>
            </a:pPr>
            <a:r>
              <a:rPr lang="en-US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The vast majority of leiomyomas are asymptomatic.</a:t>
            </a:r>
          </a:p>
          <a:p>
            <a:pPr eaLnBrk="1" hangingPunct="1">
              <a:lnSpc>
                <a:spcPct val="90000"/>
              </a:lnSpc>
              <a:buClr>
                <a:schemeClr val="accent3"/>
              </a:buClr>
              <a:defRPr/>
            </a:pPr>
            <a:r>
              <a:rPr lang="en-US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The most common symptom of uterine </a:t>
            </a:r>
            <a:r>
              <a:rPr lang="en-US" sz="4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leiomyoma</a:t>
            </a:r>
            <a:r>
              <a:rPr lang="en-US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is         abnormal uterine bleeding.</a:t>
            </a:r>
          </a:p>
          <a:p>
            <a:pPr eaLnBrk="1" hangingPunct="1">
              <a:lnSpc>
                <a:spcPct val="90000"/>
              </a:lnSpc>
              <a:buClr>
                <a:schemeClr val="accent3"/>
              </a:buClr>
              <a:defRPr/>
            </a:pPr>
            <a:r>
              <a:rPr lang="en-US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In 30% of women suffered from menorrhagia</a:t>
            </a:r>
            <a:r>
              <a:rPr lang="en-US" sz="4400" dirty="0" smtClean="0"/>
              <a:t>.</a:t>
            </a:r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499350" cy="1143000"/>
          </a:xfrm>
        </p:spPr>
        <p:txBody>
          <a:bodyPr lIns="91440" tIns="45720" rIns="91440" bIns="45720" anchorCtr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CLINICAL FEATURES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idx="1"/>
          </p:nvPr>
        </p:nvSpPr>
        <p:spPr>
          <a:xfrm>
            <a:off x="384175" y="1706563"/>
            <a:ext cx="8435975" cy="4530725"/>
          </a:xfrm>
        </p:spPr>
        <p:txBody>
          <a:bodyPr/>
          <a:lstStyle/>
          <a:p>
            <a:pPr marL="609600" indent="-609600" algn="ctr" eaLnBrk="1" hangingPunct="1">
              <a:buFont typeface="Wingdings 2" pitchFamily="18" charset="2"/>
              <a:buNone/>
              <a:defRPr/>
            </a:pP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The mechanism of fibroid-associated menorrhagia is unknown. </a:t>
            </a:r>
          </a:p>
          <a:p>
            <a:pPr marL="609600" indent="-609600" eaLnBrk="1" hangingPunct="1"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Vascular defects, </a:t>
            </a:r>
          </a:p>
          <a:p>
            <a:pPr marL="609600" indent="-609600" eaLnBrk="1" hangingPunct="1"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Submucous tumours, and </a:t>
            </a:r>
          </a:p>
          <a:p>
            <a:pPr marL="609600" indent="-609600" eaLnBrk="1" hangingPunct="1"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Impaired endometrial </a:t>
            </a:r>
            <a:r>
              <a:rPr lang="en-US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hemostasis</a:t>
            </a: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have been offered as possible explanations.</a:t>
            </a:r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724025" y="1143000"/>
            <a:ext cx="56959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INTRODUCTION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362200"/>
            <a:ext cx="8497888" cy="3887788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  <a:defRPr/>
            </a:pP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Uterine leiomyomas are the most common gynaecological tumours and are present in 30% of women of reproductive age.</a:t>
            </a:r>
          </a:p>
        </p:txBody>
      </p:sp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496300" cy="4648200"/>
          </a:xfrm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en-US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Pelvic pain is rare with fibroids and it usually signifies degeneration, torsion, or, possibly, associated </a:t>
            </a:r>
            <a:r>
              <a:rPr lang="en-US" sz="4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adenomyosis</a:t>
            </a:r>
            <a:r>
              <a:rPr lang="en-US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en-US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Pelvic pressure, 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en-US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bowel dysfunction, and 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en-US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bladder symptoms such as urinary frequency and urgency may be present</a:t>
            </a:r>
            <a:r>
              <a:rPr lang="en-US" sz="4000" dirty="0" smtClean="0">
                <a:solidFill>
                  <a:srgbClr val="00CC00"/>
                </a:solidFill>
              </a:rPr>
              <a:t>.</a:t>
            </a:r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kumimoji="1" lang="en-US" sz="4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CLINICAL FEATURES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499350" cy="1143000"/>
          </a:xfrm>
        </p:spPr>
        <p:txBody>
          <a:bodyPr lIns="91440" tIns="45720" rIns="91440" bIns="45720" anchorCtr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CLINICAL FEATURES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06563"/>
            <a:ext cx="8229600" cy="4530725"/>
          </a:xfrm>
        </p:spPr>
        <p:txBody>
          <a:bodyPr/>
          <a:lstStyle/>
          <a:p>
            <a:pPr algn="just" eaLnBrk="1" hangingPunct="1">
              <a:buClr>
                <a:schemeClr val="tx2">
                  <a:lumMod val="20000"/>
                  <a:lumOff val="80000"/>
                </a:schemeClr>
              </a:buClr>
              <a:defRPr/>
            </a:pP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Urinary symptoms should  be investigated prior to surgical management of fibroids to exclude other possible causes</a:t>
            </a:r>
            <a:r>
              <a:rPr lang="en-US" sz="4800" dirty="0" smtClean="0"/>
              <a:t>. 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838200"/>
            <a:ext cx="7391400" cy="1143000"/>
          </a:xfrm>
        </p:spPr>
        <p:txBody>
          <a:bodyPr lIns="91440" tIns="45720" rIns="91440" bIns="45720" anchorCtr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CLINICAL FEATURES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idx="1"/>
          </p:nvPr>
        </p:nvSpPr>
        <p:spPr>
          <a:xfrm>
            <a:off x="295275" y="1905000"/>
            <a:ext cx="8553450" cy="39624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sz="5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In the postmenopausal woman presenting with pain and fibroids, leiomyosarcoma should be considered.</a:t>
            </a:r>
            <a:endParaRPr lang="en-US" sz="48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4850" y="381000"/>
            <a:ext cx="51943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PATHOLOGY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2514600" y="1295400"/>
            <a:ext cx="4724400" cy="5181600"/>
          </a:xfrm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39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Site       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39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shape    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39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size.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39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Consistency          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39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cut section 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39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capsule      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39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Number  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39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varieties.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 smtClean="0">
              <a:solidFill>
                <a:srgbClr val="00CC00"/>
              </a:solidFill>
            </a:endParaRPr>
          </a:p>
        </p:txBody>
      </p:sp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6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CONSISTENCY</a:t>
            </a:r>
            <a:endParaRPr lang="en-US" sz="7200" b="1" dirty="0" smtClean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22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905000"/>
            <a:ext cx="7620000" cy="37338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2">
                  <a:lumMod val="40000"/>
                  <a:lumOff val="60000"/>
                </a:schemeClr>
              </a:buClr>
              <a:buFontTx/>
              <a:buChar char="•"/>
              <a:defRPr/>
            </a:pPr>
            <a:r>
              <a:rPr lang="en-US" sz="54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Firm</a:t>
            </a:r>
          </a:p>
          <a:p>
            <a:pPr eaLnBrk="1" fontAlgn="auto" hangingPunct="1">
              <a:spcAft>
                <a:spcPts val="0"/>
              </a:spcAft>
              <a:buClr>
                <a:schemeClr val="tx2">
                  <a:lumMod val="40000"/>
                  <a:lumOff val="60000"/>
                </a:schemeClr>
              </a:buClr>
              <a:buFontTx/>
              <a:buChar char="•"/>
              <a:defRPr/>
            </a:pPr>
            <a:r>
              <a:rPr lang="en-US" sz="44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Harder </a:t>
            </a:r>
            <a:r>
              <a:rPr lang="en-US" sz="40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(hyaline degeneration).</a:t>
            </a:r>
          </a:p>
          <a:p>
            <a:pPr eaLnBrk="1" fontAlgn="auto" hangingPunct="1">
              <a:spcAft>
                <a:spcPts val="0"/>
              </a:spcAft>
              <a:buClr>
                <a:schemeClr val="tx2">
                  <a:lumMod val="40000"/>
                  <a:lumOff val="60000"/>
                </a:schemeClr>
              </a:buClr>
              <a:buFontTx/>
              <a:buChar char="•"/>
              <a:defRPr/>
            </a:pPr>
            <a:r>
              <a:rPr lang="en-US" sz="44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Soft </a:t>
            </a:r>
            <a:r>
              <a:rPr lang="en-US" sz="34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(pregnancy-cystic-red- degeneration).</a:t>
            </a:r>
          </a:p>
          <a:p>
            <a:pPr eaLnBrk="1" fontAlgn="auto" hangingPunct="1">
              <a:spcAft>
                <a:spcPts val="0"/>
              </a:spcAft>
              <a:buClr>
                <a:schemeClr val="tx2">
                  <a:lumMod val="40000"/>
                  <a:lumOff val="60000"/>
                </a:schemeClr>
              </a:buClr>
              <a:buFontTx/>
              <a:buChar char="•"/>
              <a:defRPr/>
            </a:pPr>
            <a:r>
              <a:rPr lang="en-US" sz="44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Stony hard (Calcification)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Leiomyomata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Uterus</a:t>
            </a:r>
          </a:p>
        </p:txBody>
      </p:sp>
      <p:sp>
        <p:nvSpPr>
          <p:cNvPr id="3174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  <p:pic>
        <p:nvPicPr>
          <p:cNvPr id="43012" name="Picture 3" descr="gross leiomyoma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447800"/>
            <a:ext cx="7696200" cy="5040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914400"/>
            <a:ext cx="4876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CUT SECTION</a:t>
            </a:r>
            <a:endParaRPr lang="en-US" sz="36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305800" cy="4267200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40000"/>
                  <a:lumOff val="60000"/>
                </a:schemeClr>
              </a:buClr>
              <a:buFont typeface="Wingdings 2"/>
              <a:buChar char=""/>
              <a:defRPr/>
            </a:pP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Well demarcated surrounding muscle.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40000"/>
                  <a:lumOff val="60000"/>
                </a:schemeClr>
              </a:buClr>
              <a:buFont typeface="Wingdings 2"/>
              <a:buChar char=""/>
              <a:defRPr/>
            </a:pPr>
            <a:r>
              <a:rPr lang="en-US" sz="4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whorly</a:t>
            </a: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(intermingling muscle fibers and fibrous tissue).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40000"/>
                  <a:lumOff val="60000"/>
                </a:schemeClr>
              </a:buClr>
              <a:buFont typeface="Wingdings 2"/>
              <a:buChar char=""/>
              <a:defRPr/>
            </a:pPr>
            <a:endParaRPr lang="en-US" sz="800" dirty="0" smtClean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40000"/>
                  <a:lumOff val="60000"/>
                </a:schemeClr>
              </a:buClr>
              <a:buFont typeface="Wingdings 2"/>
              <a:buChar char=""/>
              <a:defRPr/>
            </a:pPr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Paler than surrounding (</a:t>
            </a:r>
            <a:r>
              <a:rPr lang="en-US" sz="36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Ischaemia</a:t>
            </a:r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).</a:t>
            </a:r>
          </a:p>
        </p:txBody>
      </p:sp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  <p:pic>
        <p:nvPicPr>
          <p:cNvPr id="45059" name="Picture 2" descr="3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7924800" cy="5943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143000"/>
            <a:ext cx="65532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Microscopic Examination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667000"/>
            <a:ext cx="7772400" cy="3352800"/>
          </a:xfrm>
        </p:spPr>
        <p:txBody>
          <a:bodyPr/>
          <a:lstStyle/>
          <a:p>
            <a:pPr eaLnBrk="1" hangingPunct="1">
              <a:buClr>
                <a:srgbClr val="FFCC66"/>
              </a:buClr>
              <a:buFont typeface="Wingdings" pitchFamily="2" charset="2"/>
              <a:buChar char="§"/>
              <a:defRPr/>
            </a:pPr>
            <a:r>
              <a:rPr lang="en-US" sz="4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Smooth muscle cells and fibrous tissue cells.</a:t>
            </a:r>
          </a:p>
          <a:p>
            <a:pPr eaLnBrk="1" hangingPunct="1">
              <a:buClr>
                <a:srgbClr val="FFCC66"/>
              </a:buClr>
              <a:buFont typeface="Wingdings" pitchFamily="2" charset="2"/>
              <a:buChar char="§"/>
              <a:defRPr/>
            </a:pPr>
            <a:r>
              <a:rPr lang="en-US" sz="4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Few formed blood vessels.</a:t>
            </a:r>
          </a:p>
        </p:txBody>
      </p:sp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Tumour itself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924800" cy="4114800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CC00"/>
              </a:buClr>
              <a:buFont typeface="Wingdings 2"/>
              <a:buChar char=""/>
              <a:defRPr/>
            </a:pPr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Atrophy.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CC00"/>
              </a:buClr>
              <a:buFont typeface="Wingdings 2"/>
              <a:buChar char=""/>
              <a:defRPr/>
            </a:pPr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Degeneration 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(</a:t>
            </a:r>
            <a:r>
              <a:rPr lang="en-US" sz="28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hayline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- red - cystic - fatty-</a:t>
            </a:r>
            <a:r>
              <a:rPr lang="en-US" sz="28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calcarious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) 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CC00"/>
              </a:buClr>
              <a:buFont typeface="Wingdings 2"/>
              <a:buChar char=""/>
              <a:defRPr/>
            </a:pPr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Necrosis.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CC00"/>
              </a:buClr>
              <a:buFont typeface="Wingdings 2"/>
              <a:buChar char=""/>
              <a:defRPr/>
            </a:pPr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Malignancy 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(growth after menopause-rapid enlargement-recurrent fibroid polyp).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CC00"/>
              </a:buClr>
              <a:buFont typeface="Wingdings 2"/>
              <a:buChar char=""/>
              <a:defRPr/>
            </a:pPr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Vascular 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(</a:t>
            </a:r>
            <a:r>
              <a:rPr lang="en-US" sz="28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oedema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- </a:t>
            </a:r>
            <a:r>
              <a:rPr lang="en-US" sz="28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lymphangectasia</a:t>
            </a:r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)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CC00"/>
              </a:buClr>
              <a:buFont typeface="Wingdings 2"/>
              <a:buChar char=""/>
              <a:defRPr/>
            </a:pPr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Infection.</a:t>
            </a:r>
          </a:p>
        </p:txBody>
      </p:sp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552700" y="381000"/>
            <a:ext cx="4038600" cy="15462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6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方正舒体" pitchFamily="2" charset="-122"/>
                <a:ea typeface="方正舒体" pitchFamily="2" charset="-122"/>
              </a:rPr>
              <a:t>Synonyms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981200"/>
            <a:ext cx="4572000" cy="3990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zh-CN" b="1" smtClean="0">
                <a:solidFill>
                  <a:srgbClr val="FF0066"/>
                </a:solidFill>
                <a:ea typeface="宋体" pitchFamily="2" charset="-122"/>
              </a:rPr>
              <a:t>Leiomyoma of uterus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zh-CN" b="1" smtClean="0">
                <a:solidFill>
                  <a:srgbClr val="669900"/>
                </a:solidFill>
                <a:ea typeface="宋体" pitchFamily="2" charset="-122"/>
              </a:rPr>
              <a:t>leiomyomas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zh-CN" b="1" smtClean="0">
                <a:solidFill>
                  <a:schemeClr val="accent2"/>
                </a:solidFill>
                <a:ea typeface="宋体" pitchFamily="2" charset="-122"/>
              </a:rPr>
              <a:t>Fibromyomas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zh-CN" b="1" smtClean="0">
                <a:solidFill>
                  <a:srgbClr val="0033CC"/>
                </a:solidFill>
                <a:ea typeface="宋体" pitchFamily="2" charset="-122"/>
              </a:rPr>
              <a:t>Myofibromas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zh-CN" b="1" smtClean="0">
                <a:solidFill>
                  <a:srgbClr val="D60093"/>
                </a:solidFill>
                <a:ea typeface="宋体" pitchFamily="2" charset="-122"/>
              </a:rPr>
              <a:t>Fibroids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zh-CN" b="1" smtClean="0">
                <a:solidFill>
                  <a:srgbClr val="FF9900"/>
                </a:solidFill>
                <a:ea typeface="宋体" pitchFamily="2" charset="-122"/>
              </a:rPr>
              <a:t>Fibromas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zh-CN" b="1" smtClean="0">
                <a:solidFill>
                  <a:srgbClr val="800000"/>
                </a:solidFill>
                <a:ea typeface="宋体" pitchFamily="2" charset="-122"/>
              </a:rPr>
              <a:t>Myomas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altLang="zh-CN" sz="3600" b="1" smtClean="0">
              <a:solidFill>
                <a:srgbClr val="800000"/>
              </a:solidFill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altLang="zh-CN" sz="3600" b="1" smtClean="0">
              <a:solidFill>
                <a:srgbClr val="800000"/>
              </a:solidFill>
              <a:ea typeface="宋体" pitchFamily="2" charset="-122"/>
            </a:endParaRPr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6538913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6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方正舒体" pitchFamily="2" charset="-122"/>
                <a:ea typeface="方正舒体" pitchFamily="2" charset="-122"/>
              </a:rPr>
              <a:t>Degeneration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178800" cy="4792663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Blip>
                <a:blip r:embed="rId2"/>
              </a:buBlip>
              <a:defRPr/>
            </a:pPr>
            <a:r>
              <a:rPr lang="en-US" altLang="ko-KR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a typeface="굴림" charset="-127"/>
              </a:rPr>
              <a:t>Leiomyomas</a:t>
            </a:r>
            <a:r>
              <a:rPr lang="en-US" altLang="ko-KR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굴림" charset="-127"/>
              </a:rPr>
              <a:t> enlarge outgrow their blood supply various types of degeneration</a:t>
            </a:r>
            <a:endParaRPr lang="en-US" altLang="zh-CN" sz="2400" dirty="0" smtClean="0">
              <a:solidFill>
                <a:schemeClr val="accent2">
                  <a:lumMod val="20000"/>
                  <a:lumOff val="80000"/>
                </a:schemeClr>
              </a:solidFill>
              <a:ea typeface="宋体" pitchFamily="2" charset="-122"/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Blip>
                <a:blip r:embed="rId2"/>
              </a:buBlip>
              <a:defRPr/>
            </a:pPr>
            <a:endParaRPr lang="en-US" altLang="zh-CN" sz="2400" dirty="0" smtClean="0">
              <a:ea typeface="宋体" pitchFamily="2" charset="-122"/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Blip>
                <a:blip r:embed="rId2"/>
              </a:buBlip>
              <a:defRPr/>
            </a:pPr>
            <a:r>
              <a:rPr lang="en-US" altLang="zh-CN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Hyaline degeneration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Blip>
                <a:blip r:embed="rId2"/>
              </a:buBlip>
              <a:defRPr/>
            </a:pPr>
            <a:r>
              <a:rPr lang="en-US" altLang="zh-CN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Cystic degeneration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Blip>
                <a:blip r:embed="rId2"/>
              </a:buBlip>
              <a:defRPr/>
            </a:pPr>
            <a:r>
              <a:rPr lang="en-US" altLang="zh-CN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Red degeneration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Blip>
                <a:blip r:embed="rId2"/>
              </a:buBlip>
              <a:defRPr/>
            </a:pPr>
            <a:r>
              <a:rPr lang="en-US" altLang="zh-CN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Myxoid</a:t>
            </a:r>
            <a:r>
              <a:rPr lang="en-US" altLang="zh-CN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 degeneration 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Blip>
                <a:blip r:embed="rId2"/>
              </a:buBlip>
              <a:defRPr/>
            </a:pPr>
            <a:r>
              <a:rPr lang="en-US" altLang="zh-CN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Sarcomatous</a:t>
            </a:r>
            <a:r>
              <a:rPr lang="en-US" altLang="zh-CN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 change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Blip>
                <a:blip r:embed="rId2"/>
              </a:buBlip>
              <a:defRPr/>
            </a:pPr>
            <a:r>
              <a:rPr lang="en-US" altLang="zh-CN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The others fat degeneration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en-US" altLang="zh-CN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                        calcification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en-US" altLang="zh-CN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                        the secondary infection</a:t>
            </a:r>
          </a:p>
        </p:txBody>
      </p:sp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5029200" y="2667000"/>
            <a:ext cx="3581400" cy="1143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zh-CN" sz="2400">
                <a:solidFill>
                  <a:srgbClr val="FF0000"/>
                </a:solidFill>
                <a:ea typeface="宋体" pitchFamily="2" charset="-122"/>
              </a:rPr>
              <a:t> Result from the diminished </a:t>
            </a:r>
          </a:p>
          <a:p>
            <a:pPr algn="ctr" eaLnBrk="1" hangingPunct="1"/>
            <a:r>
              <a:rPr kumimoji="1" lang="en-US" altLang="zh-CN" sz="2400">
                <a:solidFill>
                  <a:srgbClr val="FF0000"/>
                </a:solidFill>
                <a:ea typeface="宋体" pitchFamily="2" charset="-122"/>
              </a:rPr>
              <a:t>vascularity of the </a:t>
            </a:r>
          </a:p>
          <a:p>
            <a:pPr algn="ctr" eaLnBrk="1" hangingPunct="1"/>
            <a:r>
              <a:rPr kumimoji="1" lang="en-US" altLang="zh-CN" sz="2400">
                <a:solidFill>
                  <a:srgbClr val="FF0000"/>
                </a:solidFill>
                <a:ea typeface="宋体" pitchFamily="2" charset="-122"/>
              </a:rPr>
              <a:t>connective-tissue element</a:t>
            </a:r>
          </a:p>
        </p:txBody>
      </p:sp>
      <p:sp>
        <p:nvSpPr>
          <p:cNvPr id="48134" name="Line 5"/>
          <p:cNvSpPr>
            <a:spLocks noChangeShapeType="1"/>
          </p:cNvSpPr>
          <p:nvPr/>
        </p:nvSpPr>
        <p:spPr bwMode="auto">
          <a:xfrm>
            <a:off x="4114800" y="2755900"/>
            <a:ext cx="381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135" name="Line 6"/>
          <p:cNvSpPr>
            <a:spLocks noChangeShapeType="1"/>
          </p:cNvSpPr>
          <p:nvPr/>
        </p:nvSpPr>
        <p:spPr bwMode="auto">
          <a:xfrm>
            <a:off x="3886200" y="3365500"/>
            <a:ext cx="609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136" name="Line 7"/>
          <p:cNvSpPr>
            <a:spLocks noChangeShapeType="1"/>
          </p:cNvSpPr>
          <p:nvPr/>
        </p:nvSpPr>
        <p:spPr bwMode="auto">
          <a:xfrm>
            <a:off x="4495800" y="2819400"/>
            <a:ext cx="0" cy="6096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137" name="Line 8"/>
          <p:cNvSpPr>
            <a:spLocks noChangeShapeType="1"/>
          </p:cNvSpPr>
          <p:nvPr/>
        </p:nvSpPr>
        <p:spPr bwMode="auto">
          <a:xfrm>
            <a:off x="4495800" y="3124200"/>
            <a:ext cx="457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36703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ea typeface="굴림" charset="-127"/>
              </a:rPr>
              <a:t>Degeneration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xfrm>
            <a:off x="366713" y="1524000"/>
            <a:ext cx="8421687" cy="4716463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altLang="ko-KR" sz="4000" b="1" dirty="0" smtClean="0">
              <a:solidFill>
                <a:schemeClr val="accent2">
                  <a:lumMod val="20000"/>
                  <a:lumOff val="80000"/>
                </a:schemeClr>
              </a:solidFill>
              <a:ea typeface="굴림" charset="-127"/>
            </a:endParaRPr>
          </a:p>
          <a:p>
            <a:pPr marL="640080" lvl="1" indent="-237744" eaLnBrk="1" fontAlgn="auto" hangingPunct="1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altLang="ko-KR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굴림" charset="-127"/>
              </a:rPr>
              <a:t> </a:t>
            </a:r>
            <a:r>
              <a:rPr lang="en-US" altLang="ko-KR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굴림" charset="-127"/>
              </a:rPr>
              <a:t>Hyaline degeneration :- the</a:t>
            </a:r>
            <a:r>
              <a:rPr lang="en-US" altLang="ko-KR" sz="3600" b="1" baseline="300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굴림" charset="-127"/>
              </a:rPr>
              <a:t> </a:t>
            </a:r>
            <a:r>
              <a:rPr lang="en-US" altLang="ko-KR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굴림" charset="-127"/>
              </a:rPr>
              <a:t>presence of homogeneous </a:t>
            </a:r>
            <a:r>
              <a:rPr lang="en-US" altLang="ko-KR" sz="36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a typeface="굴림" charset="-127"/>
              </a:rPr>
              <a:t>eosinophilic</a:t>
            </a:r>
            <a:r>
              <a:rPr lang="en-US" altLang="ko-KR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굴림" charset="-127"/>
              </a:rPr>
              <a:t> bands or plaques in the</a:t>
            </a:r>
            <a:r>
              <a:rPr lang="en-US" altLang="ko-KR" sz="3600" b="1" baseline="300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굴림" charset="-127"/>
              </a:rPr>
              <a:t> </a:t>
            </a:r>
            <a:r>
              <a:rPr lang="en-US" altLang="ko-KR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굴림" charset="-127"/>
              </a:rPr>
              <a:t>extracellular space.</a:t>
            </a:r>
          </a:p>
          <a:p>
            <a:pPr marL="640080" lvl="1" indent="-237744" eaLnBrk="1" fontAlgn="auto" hangingPunct="1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altLang="ko-KR" sz="36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a typeface="굴림" charset="-127"/>
              </a:rPr>
              <a:t>Myxoid</a:t>
            </a:r>
            <a:r>
              <a:rPr lang="en-US" altLang="ko-KR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굴림" charset="-127"/>
              </a:rPr>
              <a:t> degeneration - presence of</a:t>
            </a:r>
            <a:r>
              <a:rPr lang="en-US" altLang="ko-KR" sz="3600" b="1" baseline="300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굴림" charset="-127"/>
              </a:rPr>
              <a:t> </a:t>
            </a:r>
            <a:r>
              <a:rPr lang="en-US" altLang="ko-KR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굴림" charset="-127"/>
              </a:rPr>
              <a:t>gelatinous </a:t>
            </a:r>
            <a:r>
              <a:rPr lang="en-US" altLang="ko-KR" sz="36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a typeface="굴림" charset="-127"/>
              </a:rPr>
              <a:t>intratumoral</a:t>
            </a:r>
            <a:r>
              <a:rPr lang="en-US" altLang="ko-KR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굴림" charset="-127"/>
              </a:rPr>
              <a:t> foci at gross examination that contain</a:t>
            </a:r>
            <a:r>
              <a:rPr lang="en-US" altLang="ko-KR" sz="3600" b="1" baseline="300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굴림" charset="-127"/>
              </a:rPr>
              <a:t> </a:t>
            </a:r>
            <a:r>
              <a:rPr lang="en-US" altLang="ko-KR" sz="36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a typeface="굴림" charset="-127"/>
              </a:rPr>
              <a:t>hyaluronic</a:t>
            </a:r>
            <a:r>
              <a:rPr lang="en-US" altLang="ko-KR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굴림" charset="-127"/>
              </a:rPr>
              <a:t> acid–rich </a:t>
            </a:r>
            <a:r>
              <a:rPr lang="en-US" altLang="ko-KR" sz="36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a typeface="굴림" charset="-127"/>
              </a:rPr>
              <a:t>mucopolysaccharides</a:t>
            </a:r>
            <a:r>
              <a:rPr lang="en-US" altLang="ko-KR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굴림" charset="-127"/>
              </a:rPr>
              <a:t> </a:t>
            </a:r>
            <a:endParaRPr lang="en-US" altLang="ko-KR" sz="4000" b="1" dirty="0" smtClean="0">
              <a:solidFill>
                <a:schemeClr val="accent2">
                  <a:lumMod val="20000"/>
                  <a:lumOff val="80000"/>
                </a:schemeClr>
              </a:solidFill>
              <a:ea typeface="굴림" charset="-127"/>
            </a:endParaRPr>
          </a:p>
        </p:txBody>
      </p:sp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1454150" y="762000"/>
            <a:ext cx="6234113" cy="15462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5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方正舒体" pitchFamily="2" charset="-122"/>
                <a:ea typeface="方正舒体" pitchFamily="2" charset="-122"/>
              </a:rPr>
              <a:t>Sarcomatous Change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722313" y="2057400"/>
            <a:ext cx="7583487" cy="31242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 2" pitchFamily="18" charset="2"/>
              <a:buNone/>
              <a:defRPr/>
            </a:pPr>
            <a:r>
              <a:rPr lang="en-US" altLang="zh-CN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Rare 0.4% 0.8%</a:t>
            </a:r>
          </a:p>
          <a:p>
            <a:pPr eaLnBrk="1" hangingPunct="1">
              <a:buClr>
                <a:schemeClr val="tx1"/>
              </a:buClr>
              <a:buFont typeface="Wingdings 2" pitchFamily="18" charset="2"/>
              <a:buNone/>
              <a:defRPr/>
            </a:pPr>
            <a:r>
              <a:rPr lang="en-US" altLang="zh-CN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More common at 40-50 years old</a:t>
            </a:r>
          </a:p>
          <a:p>
            <a:pPr eaLnBrk="1" hangingPunct="1">
              <a:buClr>
                <a:schemeClr val="tx1"/>
              </a:buClr>
              <a:buFont typeface="Wingdings 2" pitchFamily="18" charset="2"/>
              <a:buNone/>
              <a:defRPr/>
            </a:pPr>
            <a:r>
              <a:rPr lang="en-US" altLang="zh-CN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Usually occur in intramural </a:t>
            </a:r>
            <a:r>
              <a:rPr lang="en-US" altLang="zh-CN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fiboids</a:t>
            </a:r>
            <a:r>
              <a:rPr lang="en-US" altLang="zh-CN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 grow quickly</a:t>
            </a:r>
          </a:p>
          <a:p>
            <a:pPr eaLnBrk="1" hangingPunct="1">
              <a:buClr>
                <a:schemeClr val="tx1"/>
              </a:buClr>
              <a:buFontTx/>
              <a:buNone/>
              <a:defRPr/>
            </a:pPr>
            <a:r>
              <a:rPr lang="en-US" altLang="zh-CN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vaginal bleeding</a:t>
            </a:r>
          </a:p>
          <a:p>
            <a:pPr eaLnBrk="1" hangingPunct="1">
              <a:buClr>
                <a:schemeClr val="tx1"/>
              </a:buClr>
              <a:buFontTx/>
              <a:buBlip>
                <a:blip r:embed="rId2"/>
              </a:buBlip>
              <a:defRPr/>
            </a:pP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457200"/>
            <a:ext cx="6629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5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方正舒体" pitchFamily="2" charset="-122"/>
                <a:ea typeface="方正舒体" pitchFamily="2" charset="-122"/>
              </a:rPr>
              <a:t>Red Degeneration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8763000" cy="4724400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  <a:defRPr/>
            </a:pPr>
            <a:r>
              <a:rPr lang="en-US" altLang="zh-CN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Occasionally seen as a complication of pregnancy </a:t>
            </a:r>
            <a:r>
              <a:rPr lang="en-US" altLang="zh-CN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during pregnancy or immediate postpartum period 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  <a:defRPr/>
            </a:pPr>
            <a:r>
              <a:rPr lang="en-US" altLang="zh-CN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The pathogenesis is unknown may be the result of the accumulation of blood in the tumour because of venous obstruction.</a:t>
            </a:r>
            <a:endParaRPr lang="en-US" altLang="zh-CN" sz="2400" b="1" dirty="0" smtClean="0">
              <a:solidFill>
                <a:schemeClr val="accent2">
                  <a:lumMod val="20000"/>
                  <a:lumOff val="80000"/>
                </a:schemeClr>
              </a:solidFill>
              <a:ea typeface="宋体" pitchFamily="2" charset="-122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  <a:defRPr/>
            </a:pPr>
            <a:r>
              <a:rPr lang="en-US" altLang="ko-KR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굴림" charset="-127"/>
              </a:rPr>
              <a:t>secondary to venous thrombosis within the periphery of</a:t>
            </a:r>
            <a:r>
              <a:rPr lang="en-US" altLang="ko-KR" sz="2800" b="1" baseline="300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굴림" charset="-127"/>
              </a:rPr>
              <a:t> </a:t>
            </a:r>
            <a:r>
              <a:rPr lang="en-US" altLang="ko-KR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굴림" charset="-127"/>
              </a:rPr>
              <a:t>the tumor or rupture of </a:t>
            </a:r>
            <a:r>
              <a:rPr lang="en-US" altLang="ko-KR" sz="28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a typeface="굴림" charset="-127"/>
              </a:rPr>
              <a:t>intratumoral</a:t>
            </a:r>
            <a:r>
              <a:rPr lang="en-US" altLang="ko-KR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굴림" charset="-127"/>
              </a:rPr>
              <a:t> arteries </a:t>
            </a:r>
            <a:endParaRPr lang="en-US" altLang="zh-CN" sz="900" b="1" dirty="0" smtClean="0">
              <a:solidFill>
                <a:schemeClr val="accent2">
                  <a:lumMod val="20000"/>
                  <a:lumOff val="80000"/>
                </a:schemeClr>
              </a:solidFill>
              <a:ea typeface="宋体" pitchFamily="2" charset="-122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  <a:defRPr/>
            </a:pPr>
            <a:r>
              <a:rPr lang="en-US" altLang="zh-CN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The cut surface resembles raw meat.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  <a:defRPr/>
            </a:pPr>
            <a:endParaRPr lang="en-US" altLang="zh-CN" sz="900" b="1" dirty="0" smtClean="0">
              <a:solidFill>
                <a:schemeClr val="accent2">
                  <a:lumMod val="20000"/>
                  <a:lumOff val="80000"/>
                </a:schemeClr>
              </a:solidFill>
              <a:ea typeface="宋体" pitchFamily="2" charset="-122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  <a:defRPr/>
            </a:pPr>
            <a:r>
              <a:rPr lang="en-US" altLang="zh-CN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Clinical features a cause of pain acute</a:t>
            </a:r>
            <a:endParaRPr lang="zh-CN" altLang="en-US" sz="2800" b="1" dirty="0" smtClean="0">
              <a:solidFill>
                <a:schemeClr val="accent2">
                  <a:lumMod val="20000"/>
                  <a:lumOff val="80000"/>
                </a:schemeClr>
              </a:solidFill>
              <a:ea typeface="宋体" pitchFamily="2" charset="-122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zh-CN" alt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                                  </a:t>
            </a:r>
            <a:r>
              <a:rPr lang="en-US" altLang="zh-CN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fever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en-US" altLang="zh-CN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                                  rapid growth tenderness</a:t>
            </a:r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5400" b="1" smtClean="0">
                <a:solidFill>
                  <a:schemeClr val="tx2">
                    <a:satMod val="130000"/>
                  </a:schemeClr>
                </a:solidFill>
                <a:latin typeface="方正舒体" pitchFamily="2" charset="-122"/>
                <a:ea typeface="方正舒体" pitchFamily="2" charset="-122"/>
              </a:rPr>
              <a:t>Red Degeneration</a:t>
            </a:r>
            <a:endParaRPr lang="en-US" sz="5400" b="1" smtClean="0">
              <a:solidFill>
                <a:schemeClr val="tx2">
                  <a:satMod val="130000"/>
                </a:schemeClr>
              </a:solidFill>
              <a:latin typeface="方正舒体" pitchFamily="2" charset="-122"/>
              <a:ea typeface="方正舒体" pitchFamily="2" charset="-122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5334000" cy="5181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CN" dirty="0" smtClean="0">
                <a:ea typeface="宋体" pitchFamily="2" charset="-122"/>
              </a:rPr>
              <a:t>   </a:t>
            </a:r>
            <a:r>
              <a:rPr lang="en-US" altLang="zh-CN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Here is a very large </a:t>
            </a:r>
            <a:r>
              <a:rPr lang="en-US" altLang="zh-CN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leiomyoma</a:t>
            </a:r>
            <a:r>
              <a:rPr lang="en-US" altLang="zh-CN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 of the uterus that has undergone degenerative change and is red (so-called "red degeneration"). Such an appearance might make you think that it could be malignant. Remember that malignant tumors do not generally arise from benign tumors.</a:t>
            </a:r>
            <a:endParaRPr lang="en-US" altLang="zh-CN" sz="2800" dirty="0" smtClean="0">
              <a:solidFill>
                <a:schemeClr val="accent2">
                  <a:lumMod val="20000"/>
                  <a:lumOff val="80000"/>
                </a:schemeClr>
              </a:solidFill>
              <a:ea typeface="宋体" pitchFamily="2" charset="-122"/>
            </a:endParaRPr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  <p:pic>
        <p:nvPicPr>
          <p:cNvPr id="52229" name="Picture 4" descr="1523241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905000"/>
            <a:ext cx="2949575" cy="4495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55753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Investigations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q"/>
              <a:defRPr/>
            </a:pPr>
            <a:r>
              <a:rPr lang="en-US" sz="4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Clinical</a:t>
            </a:r>
          </a:p>
          <a:p>
            <a:pPr eaLnBrk="1" hangingPunct="1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q"/>
              <a:defRPr/>
            </a:pPr>
            <a:r>
              <a:rPr lang="en-US" sz="4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Laboratory</a:t>
            </a:r>
          </a:p>
          <a:p>
            <a:pPr eaLnBrk="1" hangingPunct="1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q"/>
              <a:defRPr/>
            </a:pPr>
            <a:r>
              <a:rPr lang="en-US" sz="4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Imaging techniques</a:t>
            </a:r>
          </a:p>
          <a:p>
            <a:pPr eaLnBrk="1" hangingPunct="1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q"/>
              <a:defRPr/>
            </a:pPr>
            <a:r>
              <a:rPr lang="en-US" sz="4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Instrumental</a:t>
            </a:r>
          </a:p>
          <a:p>
            <a:pPr eaLnBrk="1" hangingPunct="1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q"/>
              <a:defRPr/>
            </a:pPr>
            <a:r>
              <a:rPr lang="en-US" sz="4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Miscellaneous</a:t>
            </a:r>
          </a:p>
        </p:txBody>
      </p:sp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4191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6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方正舒体" pitchFamily="2" charset="-122"/>
                <a:ea typeface="方正舒体" pitchFamily="2" charset="-122"/>
              </a:rPr>
              <a:t>Diagnosis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1924050"/>
            <a:ext cx="6497638" cy="3990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None/>
              <a:defRPr/>
            </a:pPr>
            <a:r>
              <a:rPr lang="en-US" altLang="zh-CN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History</a:t>
            </a:r>
          </a:p>
          <a:p>
            <a:pPr eaLnBrk="1" hangingPunct="1">
              <a:lnSpc>
                <a:spcPct val="80000"/>
              </a:lnSpc>
              <a:buClr>
                <a:srgbClr val="FFCC00"/>
              </a:buClr>
              <a:buFont typeface="Wingdings 2" pitchFamily="18" charset="2"/>
              <a:buNone/>
              <a:defRPr/>
            </a:pP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D.D</a:t>
            </a:r>
            <a:endParaRPr lang="en-US" altLang="zh-CN" sz="800" dirty="0" smtClean="0">
              <a:solidFill>
                <a:schemeClr val="accent2">
                  <a:lumMod val="20000"/>
                  <a:lumOff val="80000"/>
                </a:schemeClr>
              </a:solidFill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None/>
              <a:defRPr/>
            </a:pPr>
            <a:r>
              <a:rPr lang="en-US" altLang="zh-CN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Bimanual examination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None/>
              <a:defRPr/>
            </a:pPr>
            <a:r>
              <a:rPr lang="en-US" altLang="zh-CN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Ultrasonography</a:t>
            </a:r>
            <a:endParaRPr lang="zh-CN" altLang="en-US" sz="1050" dirty="0" smtClean="0">
              <a:solidFill>
                <a:schemeClr val="accent2">
                  <a:lumMod val="20000"/>
                  <a:lumOff val="80000"/>
                </a:schemeClr>
              </a:solidFill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None/>
              <a:defRPr/>
            </a:pPr>
            <a:r>
              <a:rPr lang="en-US" altLang="zh-CN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Hysteroscopy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None/>
              <a:defRPr/>
            </a:pPr>
            <a:r>
              <a:rPr lang="en-US" altLang="zh-CN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Laparoscopy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None/>
              <a:defRPr/>
            </a:pPr>
            <a:r>
              <a:rPr lang="en-US" altLang="zh-CN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Hysterography</a:t>
            </a:r>
            <a:endParaRPr lang="en-US" altLang="zh-CN" sz="3600" dirty="0" smtClean="0">
              <a:solidFill>
                <a:schemeClr val="accent2">
                  <a:lumMod val="20000"/>
                  <a:lumOff val="80000"/>
                </a:schemeClr>
              </a:solidFill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endParaRPr lang="en-US" altLang="zh-CN" dirty="0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Blip>
                <a:blip r:embed="rId2"/>
              </a:buBlip>
              <a:defRPr/>
            </a:pPr>
            <a:endParaRPr lang="en-US" altLang="zh-CN" dirty="0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Blip>
                <a:blip r:embed="rId2"/>
              </a:buBlip>
              <a:defRPr/>
            </a:pP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990600"/>
            <a:ext cx="3048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8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方正舒体" pitchFamily="2" charset="-122"/>
                <a:ea typeface="方正舒体" pitchFamily="2" charset="-122"/>
              </a:rPr>
              <a:t>Signs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514600"/>
            <a:ext cx="7772400" cy="2590800"/>
          </a:xfrm>
        </p:spPr>
        <p:txBody>
          <a:bodyPr>
            <a:normAutofit fontScale="77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Clr>
                <a:schemeClr val="tx1"/>
              </a:buClr>
              <a:buFont typeface="Wingdings 2" pitchFamily="18" charset="2"/>
              <a:buNone/>
              <a:defRPr/>
            </a:pPr>
            <a:r>
              <a:rPr lang="en-US" altLang="zh-CN" sz="40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A palpable abdominal tumour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tx1"/>
              </a:buClr>
              <a:buFontTx/>
              <a:buBlip>
                <a:blip r:embed="rId2"/>
              </a:buBlip>
              <a:defRPr/>
            </a:pPr>
            <a:endParaRPr lang="en-US" altLang="zh-CN" sz="1400" dirty="0" smtClean="0">
              <a:solidFill>
                <a:schemeClr val="accent2">
                  <a:lumMod val="20000"/>
                  <a:lumOff val="80000"/>
                </a:schemeClr>
              </a:solidFill>
              <a:ea typeface="宋体" pitchFamily="2" charset="-122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chemeClr val="tx1"/>
              </a:buClr>
              <a:buFont typeface="Wingdings 2" pitchFamily="18" charset="2"/>
              <a:buNone/>
              <a:defRPr/>
            </a:pPr>
            <a:r>
              <a:rPr lang="en-US" altLang="zh-CN" sz="40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Pelvic examination</a:t>
            </a:r>
            <a:endParaRPr lang="zh-CN" altLang="en-US" sz="4000" dirty="0" smtClean="0">
              <a:solidFill>
                <a:schemeClr val="accent2">
                  <a:lumMod val="20000"/>
                  <a:lumOff val="80000"/>
                </a:schemeClr>
              </a:solidFill>
              <a:ea typeface="宋体" pitchFamily="2" charset="-122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zh-CN" altLang="en-US" sz="40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        </a:t>
            </a:r>
            <a:r>
              <a:rPr lang="en-US" altLang="zh-CN" sz="40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uterus — enlarged and irregular hard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en-US" altLang="zh-CN" sz="4000" dirty="0" smtClean="0">
                <a:ea typeface="宋体" pitchFamily="2" charset="-122"/>
              </a:rPr>
              <a:t>           </a:t>
            </a:r>
          </a:p>
        </p:txBody>
      </p:sp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22987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Signs</a:t>
            </a:r>
          </a:p>
        </p:txBody>
      </p:sp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  <p:pic>
        <p:nvPicPr>
          <p:cNvPr id="57348" name="Picture 3" descr="Fibroid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685800"/>
            <a:ext cx="4343400" cy="41148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57349" name="Text Box 4"/>
          <p:cNvSpPr txBox="1">
            <a:spLocks noChangeArrowheads="1"/>
          </p:cNvSpPr>
          <p:nvPr/>
        </p:nvSpPr>
        <p:spPr bwMode="auto">
          <a:xfrm>
            <a:off x="609600" y="1371600"/>
            <a:ext cx="373380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kumimoji="1" lang="en-US" sz="3600" b="1" dirty="0">
                <a:solidFill>
                  <a:srgbClr val="FFCC66"/>
                </a:solidFill>
                <a:latin typeface="Arial Narrow" pitchFamily="34" charset="0"/>
                <a:cs typeface="Times New Roman (Arabic)" pitchFamily="26" charset="-78"/>
              </a:rPr>
              <a:t>  </a:t>
            </a:r>
            <a:r>
              <a:rPr kumimoji="1" lang="en-US" sz="3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 (Arabic)" pitchFamily="26" charset="-78"/>
              </a:rPr>
              <a:t>Symmetrically    	enlarged  	uterus(</a:t>
            </a:r>
            <a:r>
              <a:rPr kumimoji="1" lang="en-US" sz="3600" b="1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 (Arabic)" pitchFamily="26" charset="-78"/>
              </a:rPr>
              <a:t>submu</a:t>
            </a:r>
            <a:r>
              <a:rPr kumimoji="1" lang="en-US" sz="3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 (Arabic)" pitchFamily="26" charset="-78"/>
              </a:rPr>
              <a:t>	</a:t>
            </a:r>
            <a:r>
              <a:rPr kumimoji="1" lang="en-US" sz="3600" b="1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 (Arabic)" pitchFamily="26" charset="-78"/>
              </a:rPr>
              <a:t>cosal</a:t>
            </a:r>
            <a:r>
              <a:rPr kumimoji="1" lang="en-US" sz="3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 (Arabic)" pitchFamily="26" charset="-78"/>
              </a:rPr>
              <a:t> fibroid).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kumimoji="1" lang="en-US" sz="3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 (Arabic)" pitchFamily="26" charset="-78"/>
              </a:rPr>
              <a:t>    Asymmetrically   	enlarged  	uterus(</a:t>
            </a:r>
            <a:r>
              <a:rPr kumimoji="1" lang="en-US" sz="3600" b="1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 (Arabic)" pitchFamily="26" charset="-78"/>
              </a:rPr>
              <a:t>subser</a:t>
            </a:r>
            <a:r>
              <a:rPr kumimoji="1" lang="en-US" sz="3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 (Arabic)" pitchFamily="26" charset="-78"/>
              </a:rPr>
              <a:t>	</a:t>
            </a:r>
            <a:r>
              <a:rPr kumimoji="1" lang="en-US" sz="3600" b="1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 (Arabic)" pitchFamily="26" charset="-78"/>
              </a:rPr>
              <a:t>ous</a:t>
            </a:r>
            <a:r>
              <a:rPr kumimoji="1" lang="en-US" sz="3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 (Arabic)" pitchFamily="26" charset="-78"/>
              </a:rPr>
              <a:t> fibroid)</a:t>
            </a:r>
          </a:p>
        </p:txBody>
      </p:sp>
      <p:pic>
        <p:nvPicPr>
          <p:cNvPr id="53254" name="Picture 6" descr="agold0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495800"/>
            <a:ext cx="22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228600"/>
            <a:ext cx="4953000" cy="15462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5400" b="1" smtClean="0">
                <a:solidFill>
                  <a:schemeClr val="tx2">
                    <a:satMod val="130000"/>
                  </a:schemeClr>
                </a:solidFill>
                <a:latin typeface="方正舒体" pitchFamily="2" charset="-122"/>
                <a:ea typeface="方正舒体" pitchFamily="2" charset="-122"/>
              </a:rPr>
              <a:t>Differential Diagnosis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altLang="zh-CN" smtClean="0">
                <a:ea typeface="宋体" pitchFamily="2" charset="-122"/>
              </a:rPr>
              <a:t>Pregnancy</a:t>
            </a:r>
          </a:p>
          <a:p>
            <a:pPr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altLang="zh-CN" smtClean="0">
                <a:ea typeface="宋体" pitchFamily="2" charset="-122"/>
              </a:rPr>
              <a:t>Ovarian tumour</a:t>
            </a:r>
          </a:p>
          <a:p>
            <a:pPr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altLang="zh-CN" smtClean="0">
                <a:ea typeface="宋体" pitchFamily="2" charset="-122"/>
              </a:rPr>
              <a:t>Adenomyosis</a:t>
            </a:r>
          </a:p>
          <a:p>
            <a:pPr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altLang="zh-CN" smtClean="0">
                <a:ea typeface="宋体" pitchFamily="2" charset="-122"/>
              </a:rPr>
              <a:t>Malignant tumors of uterus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zh-CN" smtClean="0">
                <a:ea typeface="宋体" pitchFamily="2" charset="-122"/>
              </a:rPr>
              <a:t>sarcoma of uterus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zh-CN" smtClean="0">
                <a:ea typeface="宋体" pitchFamily="2" charset="-122"/>
              </a:rPr>
              <a:t>endometrial carcinoma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zh-CN" smtClean="0">
                <a:ea typeface="宋体" pitchFamily="2" charset="-122"/>
              </a:rPr>
              <a:t>cervical cancer</a:t>
            </a:r>
          </a:p>
          <a:p>
            <a:pPr eaLnBrk="1" hangingPunct="1">
              <a:buClr>
                <a:schemeClr val="tx1"/>
              </a:buClr>
              <a:buFontTx/>
              <a:buBlip>
                <a:blip r:embed="rId2"/>
              </a:buBlip>
            </a:pPr>
            <a:endParaRPr lang="en-US" altLang="zh-CN" smtClean="0">
              <a:ea typeface="宋体" pitchFamily="2" charset="-122"/>
            </a:endParaRPr>
          </a:p>
        </p:txBody>
      </p:sp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CC3300"/>
                </a:solidFill>
              </a:rPr>
              <a:t>Endometrial tumors</a:t>
            </a:r>
          </a:p>
          <a:p>
            <a:pPr lvl="1" eaLnBrk="1" hangingPunct="1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defRPr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Benign - Endometrial polyps</a:t>
            </a:r>
          </a:p>
          <a:p>
            <a:pPr lvl="1" eaLnBrk="1" hangingPunct="1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defRPr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Malignant – Endometrial Carcinoma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2800" b="1" dirty="0" err="1" smtClean="0">
                <a:solidFill>
                  <a:srgbClr val="CC3300"/>
                </a:solidFill>
              </a:rPr>
              <a:t>Myometrial</a:t>
            </a:r>
            <a:r>
              <a:rPr lang="en-US" sz="2800" b="1" dirty="0" smtClean="0">
                <a:solidFill>
                  <a:srgbClr val="CC3300"/>
                </a:solidFill>
              </a:rPr>
              <a:t> tumors</a:t>
            </a:r>
          </a:p>
          <a:p>
            <a:pPr lvl="1" eaLnBrk="1" hangingPunct="1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defRPr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Benign –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Leiomyoma</a:t>
            </a:r>
            <a:endParaRPr lang="en-US" sz="24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defRPr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Malignant – Leiomyosarcoma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CC3300"/>
                </a:solidFill>
              </a:rPr>
              <a:t>Tumor like conditions</a:t>
            </a:r>
          </a:p>
          <a:p>
            <a:pPr lvl="1" eaLnBrk="1" hangingPunct="1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defRPr/>
            </a:pP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Adenomyosis</a:t>
            </a:r>
            <a:endParaRPr lang="en-US" sz="24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defRPr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Endometriosis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CC3300"/>
                </a:solidFill>
              </a:rPr>
              <a:t>Gestational &amp; Placental Tumors</a:t>
            </a:r>
          </a:p>
          <a:p>
            <a:pPr lvl="1" eaLnBrk="1" hangingPunct="1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defRPr/>
            </a:pP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Hydatidiform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mole – Partial &amp; complete.</a:t>
            </a:r>
          </a:p>
          <a:p>
            <a:pPr lvl="1" eaLnBrk="1" hangingPunct="1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defRPr/>
            </a:pP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Choriocarcinoma</a:t>
            </a:r>
            <a:endParaRPr lang="en-US" sz="24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838200" y="0"/>
            <a:ext cx="7124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800" u="sng">
                <a:solidFill>
                  <a:srgbClr val="CC3300"/>
                </a:solidFill>
              </a:rPr>
              <a:t>Uterine Tumors</a:t>
            </a:r>
            <a:r>
              <a:rPr lang="en-US" sz="4000" u="sng">
                <a:solidFill>
                  <a:srgbClr val="CC3300"/>
                </a:solidFill>
              </a:rPr>
              <a:t> Classification: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i="1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Treatment of Leiomyoma</a:t>
            </a:r>
            <a:endParaRPr lang="en-US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38200" y="1981200"/>
            <a:ext cx="38100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rgbClr val="FFCC00"/>
              </a:buClr>
            </a:pPr>
            <a:r>
              <a:rPr lang="en-US" sz="3200" b="1" smtClean="0">
                <a:solidFill>
                  <a:srgbClr val="00CC00"/>
                </a:solidFill>
              </a:rPr>
              <a:t>No treatment</a:t>
            </a:r>
          </a:p>
          <a:p>
            <a:pPr eaLnBrk="1" hangingPunct="1">
              <a:lnSpc>
                <a:spcPct val="90000"/>
              </a:lnSpc>
              <a:buClr>
                <a:srgbClr val="FFCC00"/>
              </a:buClr>
            </a:pPr>
            <a:r>
              <a:rPr lang="en-US" sz="3200" b="1" smtClean="0"/>
              <a:t>Conservative</a:t>
            </a:r>
          </a:p>
          <a:p>
            <a:pPr eaLnBrk="1" hangingPunct="1">
              <a:lnSpc>
                <a:spcPct val="90000"/>
              </a:lnSpc>
              <a:buClr>
                <a:srgbClr val="FFCC00"/>
              </a:buClr>
            </a:pPr>
            <a:r>
              <a:rPr lang="en-US" sz="3200" b="1" smtClean="0">
                <a:solidFill>
                  <a:srgbClr val="FF6600"/>
                </a:solidFill>
              </a:rPr>
              <a:t>Radiological</a:t>
            </a:r>
          </a:p>
          <a:p>
            <a:pPr eaLnBrk="1" hangingPunct="1">
              <a:lnSpc>
                <a:spcPct val="90000"/>
              </a:lnSpc>
              <a:buClr>
                <a:srgbClr val="FFCC00"/>
              </a:buClr>
            </a:pPr>
            <a:r>
              <a:rPr lang="en-US" sz="3200" b="1" smtClean="0"/>
              <a:t>Surgical</a:t>
            </a:r>
          </a:p>
          <a:p>
            <a:pPr eaLnBrk="1" hangingPunct="1">
              <a:lnSpc>
                <a:spcPct val="90000"/>
              </a:lnSpc>
              <a:buClr>
                <a:srgbClr val="FFCC00"/>
              </a:buClr>
            </a:pPr>
            <a:r>
              <a:rPr lang="en-US" sz="3200" b="1" smtClean="0">
                <a:solidFill>
                  <a:schemeClr val="folHlink"/>
                </a:solidFill>
              </a:rPr>
              <a:t>Myolysis.</a:t>
            </a:r>
          </a:p>
          <a:p>
            <a:pPr eaLnBrk="1" hangingPunct="1">
              <a:lnSpc>
                <a:spcPct val="90000"/>
              </a:lnSpc>
              <a:buClr>
                <a:srgbClr val="FFCC00"/>
              </a:buClr>
            </a:pPr>
            <a:r>
              <a:rPr lang="en-US" sz="3200" b="1" smtClean="0"/>
              <a:t>GNRHA</a:t>
            </a:r>
          </a:p>
          <a:p>
            <a:pPr eaLnBrk="1" hangingPunct="1">
              <a:lnSpc>
                <a:spcPct val="90000"/>
              </a:lnSpc>
              <a:buClr>
                <a:srgbClr val="FFCC00"/>
              </a:buClr>
            </a:pPr>
            <a:r>
              <a:rPr lang="en-US" sz="3200" b="1" smtClean="0"/>
              <a:t>Uterine artery embolization.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191000" y="2438400"/>
            <a:ext cx="4953000" cy="4114800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rgbClr val="FFCC66"/>
              </a:buClr>
              <a:buFont typeface="Wingdings" pitchFamily="2" charset="2"/>
              <a:buChar char="ü"/>
            </a:pPr>
            <a:r>
              <a:rPr lang="en-US" sz="3200" b="1" smtClean="0">
                <a:solidFill>
                  <a:srgbClr val="FF6600"/>
                </a:solidFill>
              </a:rPr>
              <a:t>Patient (age-parity-symptoms).</a:t>
            </a:r>
          </a:p>
          <a:p>
            <a:pPr eaLnBrk="1" hangingPunct="1">
              <a:buClr>
                <a:srgbClr val="FFCC66"/>
              </a:buClr>
              <a:buFont typeface="Wingdings" pitchFamily="2" charset="2"/>
              <a:buChar char="ü"/>
            </a:pPr>
            <a:r>
              <a:rPr lang="en-US" sz="3200" b="1" smtClean="0">
                <a:solidFill>
                  <a:schemeClr val="folHlink"/>
                </a:solidFill>
              </a:rPr>
              <a:t>Fibroid (number-size-type)</a:t>
            </a:r>
          </a:p>
          <a:p>
            <a:pPr eaLnBrk="1" hangingPunct="1">
              <a:buClr>
                <a:srgbClr val="FFCC66"/>
              </a:buClr>
              <a:buFont typeface="Wingdings" pitchFamily="2" charset="2"/>
              <a:buChar char="ü"/>
            </a:pPr>
            <a:r>
              <a:rPr lang="en-US" sz="3200" b="1" smtClean="0">
                <a:solidFill>
                  <a:srgbClr val="00CC00"/>
                </a:solidFill>
              </a:rPr>
              <a:t>Complications.</a:t>
            </a:r>
          </a:p>
        </p:txBody>
      </p:sp>
      <p:sp>
        <p:nvSpPr>
          <p:cNvPr id="4813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  <p:sp>
        <p:nvSpPr>
          <p:cNvPr id="55302" name="Line 5"/>
          <p:cNvSpPr>
            <a:spLocks noChangeShapeType="1"/>
          </p:cNvSpPr>
          <p:nvPr/>
        </p:nvSpPr>
        <p:spPr bwMode="auto">
          <a:xfrm>
            <a:off x="4038600" y="2286000"/>
            <a:ext cx="0" cy="3810000"/>
          </a:xfrm>
          <a:prstGeom prst="line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914400"/>
            <a:ext cx="7010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000" b="1" smtClean="0">
                <a:solidFill>
                  <a:schemeClr val="tx2">
                    <a:satMod val="130000"/>
                  </a:schemeClr>
                </a:solidFill>
                <a:latin typeface="方正舒体" pitchFamily="2" charset="-122"/>
                <a:ea typeface="方正舒体" pitchFamily="2" charset="-122"/>
              </a:rPr>
              <a:t>Observation and Follow Up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altLang="zh-CN" smtClean="0">
                <a:ea typeface="宋体" pitchFamily="2" charset="-122"/>
              </a:rPr>
              <a:t>Small asymptomatic fibroids need not be treated especially near menopause.</a:t>
            </a:r>
          </a:p>
          <a:p>
            <a:pPr eaLnBrk="1" hangingPunct="1">
              <a:buClr>
                <a:schemeClr val="tx1"/>
              </a:buClr>
              <a:buFontTx/>
              <a:buBlip>
                <a:blip r:embed="rId2"/>
              </a:buBlip>
            </a:pPr>
            <a:endParaRPr lang="en-US" altLang="zh-CN" sz="1000" smtClean="0">
              <a:ea typeface="宋体" pitchFamily="2" charset="-122"/>
            </a:endParaRPr>
          </a:p>
          <a:p>
            <a:pPr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altLang="zh-CN" smtClean="0">
                <a:ea typeface="宋体" pitchFamily="2" charset="-122"/>
              </a:rPr>
              <a:t>Interval 3-6 months 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endParaRPr lang="en-US" altLang="zh-CN" smtClean="0">
              <a:ea typeface="宋体" pitchFamily="2" charset="-122"/>
            </a:endParaRPr>
          </a:p>
          <a:p>
            <a:pPr eaLnBrk="1" hangingPunct="1">
              <a:buClr>
                <a:schemeClr val="tx1"/>
              </a:buClr>
              <a:buFontTx/>
              <a:buBlip>
                <a:blip r:embed="rId2"/>
              </a:buBlip>
            </a:pPr>
            <a:endParaRPr lang="en-US" altLang="zh-CN" smtClean="0">
              <a:ea typeface="宋体" pitchFamily="2" charset="-122"/>
            </a:endParaRPr>
          </a:p>
        </p:txBody>
      </p:sp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685800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SURGICAL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50178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09800"/>
            <a:ext cx="6172200" cy="3886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FFCC66"/>
              </a:buClr>
              <a:buFontTx/>
              <a:buChar char="•"/>
              <a:defRPr/>
            </a:pPr>
            <a:r>
              <a:rPr lang="en-US" sz="4400" b="1" dirty="0" err="1" smtClean="0">
                <a:solidFill>
                  <a:srgbClr val="00CC00"/>
                </a:solidFill>
              </a:rPr>
              <a:t>Myomectomy</a:t>
            </a:r>
            <a:r>
              <a:rPr lang="en-US" sz="4400" b="1" dirty="0" smtClean="0">
                <a:solidFill>
                  <a:srgbClr val="00CC00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Clr>
                <a:srgbClr val="FFCC66"/>
              </a:buClr>
              <a:buFontTx/>
              <a:buChar char="•"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Clr>
                <a:srgbClr val="FFCC66"/>
              </a:buClr>
              <a:buFontTx/>
              <a:buChar char="•"/>
              <a:defRPr/>
            </a:pPr>
            <a:r>
              <a:rPr lang="en-US" sz="4400" b="1" dirty="0" err="1" smtClean="0"/>
              <a:t>Polypectomy</a:t>
            </a:r>
            <a:r>
              <a:rPr lang="en-US" sz="4400" b="1" dirty="0" smtClean="0"/>
              <a:t>.</a:t>
            </a:r>
          </a:p>
          <a:p>
            <a:pPr eaLnBrk="1" fontAlgn="auto" hangingPunct="1">
              <a:spcAft>
                <a:spcPts val="0"/>
              </a:spcAft>
              <a:buClr>
                <a:srgbClr val="FFCC66"/>
              </a:buClr>
              <a:buFontTx/>
              <a:buChar char="•"/>
              <a:defRPr/>
            </a:pPr>
            <a:r>
              <a:rPr lang="en-US" sz="4400" b="1" dirty="0" smtClean="0">
                <a:solidFill>
                  <a:schemeClr val="accent1"/>
                </a:solidFill>
              </a:rPr>
              <a:t>Hysterectomy.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5486400" y="2286000"/>
            <a:ext cx="342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rgbClr val="FFCC66"/>
              </a:buClr>
              <a:buSzPct val="80000"/>
              <a:buFont typeface="Wingdings" pitchFamily="2" charset="2"/>
              <a:buNone/>
            </a:pPr>
            <a:r>
              <a:rPr lang="en-US" sz="3600" b="1">
                <a:solidFill>
                  <a:srgbClr val="00CC00"/>
                </a:solidFill>
                <a:latin typeface="Arial" charset="0"/>
                <a:cs typeface="Times New Roman (Arabic)" pitchFamily="26" charset="-78"/>
              </a:rPr>
              <a:t>(traditional- microsurgical</a:t>
            </a:r>
            <a:r>
              <a:rPr lang="en-US" sz="4000" b="1">
                <a:solidFill>
                  <a:srgbClr val="00CC00"/>
                </a:solidFill>
                <a:latin typeface="Arial" charset="0"/>
                <a:cs typeface="Times New Roman (Arabic)" pitchFamily="26" charset="-78"/>
              </a:rPr>
              <a:t>).</a:t>
            </a:r>
          </a:p>
          <a:p>
            <a:pPr lvl="1" eaLnBrk="1" hangingPunct="1">
              <a:spcBef>
                <a:spcPct val="20000"/>
              </a:spcBef>
              <a:buClr>
                <a:srgbClr val="FFCC66"/>
              </a:buClr>
              <a:buSzPct val="80000"/>
              <a:buFont typeface="Wingdings" pitchFamily="2" charset="2"/>
              <a:buChar char="®"/>
            </a:pPr>
            <a:endParaRPr lang="en-US" sz="4400" b="1">
              <a:solidFill>
                <a:schemeClr val="accent1"/>
              </a:solidFill>
              <a:latin typeface="Arial" charset="0"/>
              <a:cs typeface="Times New Roman (Arabic)" pitchFamily="26" charset="-78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04800" y="228600"/>
          <a:ext cx="8443913" cy="630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5716794" imgH="2797240" progId="Word.Document.8">
                  <p:embed/>
                </p:oleObj>
              </mc:Choice>
              <mc:Fallback>
                <p:oleObj name="Document" r:id="rId3" imgW="5716794" imgH="27972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8600"/>
                        <a:ext cx="8443913" cy="630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843713" cy="15462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b="1" smtClean="0">
                <a:solidFill>
                  <a:schemeClr val="tx2">
                    <a:satMod val="130000"/>
                  </a:schemeClr>
                </a:solidFill>
                <a:latin typeface="方正舒体" pitchFamily="2" charset="-122"/>
                <a:ea typeface="方正舒体" pitchFamily="2" charset="-122"/>
              </a:rPr>
              <a:t>Surgery Treatment</a:t>
            </a:r>
            <a:endParaRPr lang="zh-CN" altLang="en-US" b="1" smtClean="0">
              <a:solidFill>
                <a:schemeClr val="tx2">
                  <a:satMod val="130000"/>
                </a:schemeClr>
              </a:solidFill>
              <a:latin typeface="方正舒体" pitchFamily="2" charset="-122"/>
              <a:ea typeface="方正舒体" pitchFamily="2" charset="-122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altLang="zh-CN" smtClean="0">
                <a:solidFill>
                  <a:srgbClr val="FFFF00"/>
                </a:solidFill>
                <a:ea typeface="宋体" pitchFamily="2" charset="-122"/>
              </a:rPr>
              <a:t>Indications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altLang="zh-CN" smtClean="0">
                <a:ea typeface="宋体" pitchFamily="2" charset="-122"/>
              </a:rPr>
              <a:t>Greater than 10 weeks’ gestational size</a:t>
            </a:r>
          </a:p>
          <a:p>
            <a:pPr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altLang="zh-CN" smtClean="0">
                <a:ea typeface="宋体" pitchFamily="2" charset="-122"/>
              </a:rPr>
              <a:t>Menorrhagia lead to anemia</a:t>
            </a:r>
          </a:p>
          <a:p>
            <a:pPr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altLang="zh-CN" smtClean="0">
                <a:ea typeface="宋体" pitchFamily="2" charset="-122"/>
              </a:rPr>
              <a:t>Have pressure symptoms</a:t>
            </a:r>
          </a:p>
          <a:p>
            <a:pPr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altLang="zh-CN" smtClean="0">
                <a:ea typeface="宋体" pitchFamily="2" charset="-122"/>
              </a:rPr>
              <a:t>Grows rapidly</a:t>
            </a:r>
          </a:p>
          <a:p>
            <a:pPr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altLang="zh-CN" smtClean="0">
                <a:ea typeface="宋体" pitchFamily="2" charset="-122"/>
              </a:rPr>
              <a:t>Failure of medical treatment</a:t>
            </a:r>
          </a:p>
          <a:p>
            <a:pPr eaLnBrk="1" hangingPunct="1">
              <a:buClr>
                <a:schemeClr val="tx1"/>
              </a:buClr>
              <a:buFontTx/>
              <a:buBlip>
                <a:blip r:embed="rId2"/>
              </a:buBlip>
            </a:pPr>
            <a:endParaRPr lang="en-US" altLang="zh-CN" smtClean="0">
              <a:ea typeface="宋体" pitchFamily="2" charset="-122"/>
            </a:endParaRPr>
          </a:p>
          <a:p>
            <a:pPr eaLnBrk="1" hangingPunct="1">
              <a:buClr>
                <a:schemeClr val="tx1"/>
              </a:buClr>
              <a:buFontTx/>
              <a:buBlip>
                <a:blip r:embed="rId2"/>
              </a:buBlip>
            </a:pPr>
            <a:endParaRPr lang="en-US" altLang="zh-CN" smtClean="0">
              <a:ea typeface="宋体" pitchFamily="2" charset="-122"/>
            </a:endParaRPr>
          </a:p>
          <a:p>
            <a:pPr eaLnBrk="1" hangingPunct="1">
              <a:buClr>
                <a:schemeClr val="tx1"/>
              </a:buClr>
            </a:pPr>
            <a:endParaRPr lang="en-US" altLang="zh-CN" smtClean="0">
              <a:ea typeface="宋体" pitchFamily="2" charset="-122"/>
            </a:endParaRPr>
          </a:p>
          <a:p>
            <a:pPr eaLnBrk="1" hangingPunct="1">
              <a:buClr>
                <a:schemeClr val="tx1"/>
              </a:buClr>
            </a:pPr>
            <a:endParaRPr lang="en-US" altLang="zh-CN" smtClean="0">
              <a:ea typeface="宋体" pitchFamily="2" charset="-122"/>
            </a:endParaRPr>
          </a:p>
        </p:txBody>
      </p:sp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6172200" cy="15462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b="1" smtClean="0">
                <a:solidFill>
                  <a:schemeClr val="tx2">
                    <a:satMod val="130000"/>
                  </a:schemeClr>
                </a:solidFill>
                <a:latin typeface="方正舒体" pitchFamily="2" charset="-122"/>
                <a:ea typeface="方正舒体" pitchFamily="2" charset="-122"/>
              </a:rPr>
              <a:t>Surgery Treatment</a:t>
            </a:r>
            <a:endParaRPr lang="zh-CN" altLang="en-US" b="1" smtClean="0">
              <a:solidFill>
                <a:schemeClr val="tx2">
                  <a:satMod val="130000"/>
                </a:schemeClr>
              </a:solidFill>
              <a:latin typeface="方正舒体" pitchFamily="2" charset="-122"/>
              <a:ea typeface="方正舒体" pitchFamily="2" charset="-122"/>
            </a:endParaRPr>
          </a:p>
        </p:txBody>
      </p:sp>
      <p:sp>
        <p:nvSpPr>
          <p:cNvPr id="52228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849438"/>
            <a:ext cx="7493000" cy="4246562"/>
          </a:xfrm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Blip>
                <a:blip r:embed="rId2"/>
              </a:buBlip>
              <a:defRPr/>
            </a:pPr>
            <a:r>
              <a:rPr lang="en-US" altLang="zh-CN" sz="2800" smtClean="0">
                <a:ea typeface="宋体" pitchFamily="2" charset="-122"/>
              </a:rPr>
              <a:t>Myomectomy—conservative therapy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en-US" altLang="zh-CN" sz="2800" smtClean="0">
                <a:ea typeface="宋体" pitchFamily="2" charset="-122"/>
              </a:rPr>
              <a:t>                              preserve fertility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en-US" altLang="zh-CN" smtClean="0">
                <a:ea typeface="宋体" pitchFamily="2" charset="-122"/>
              </a:rPr>
              <a:t>                          </a:t>
            </a:r>
            <a:r>
              <a:rPr lang="en-US" altLang="zh-CN" sz="2800" smtClean="0">
                <a:ea typeface="宋体" pitchFamily="2" charset="-122"/>
              </a:rPr>
              <a:t>significant risk of recurrence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Blip>
                <a:blip r:embed="rId2"/>
              </a:buBlip>
              <a:defRPr/>
            </a:pPr>
            <a:endParaRPr lang="en-US" altLang="zh-CN" sz="2800" smtClean="0">
              <a:ea typeface="宋体" pitchFamily="2" charset="-122"/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Blip>
                <a:blip r:embed="rId2"/>
              </a:buBlip>
              <a:defRPr/>
            </a:pPr>
            <a:r>
              <a:rPr lang="en-US" altLang="zh-CN" sz="2800" smtClean="0">
                <a:ea typeface="宋体" pitchFamily="2" charset="-122"/>
              </a:rPr>
              <a:t>Hysterectomy— radical therapy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Blip>
                <a:blip r:embed="rId2"/>
              </a:buBlip>
              <a:defRPr/>
            </a:pPr>
            <a:endParaRPr lang="en-US" altLang="zh-CN" sz="2800" smtClean="0">
              <a:ea typeface="宋体" pitchFamily="2" charset="-122"/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Blip>
                <a:blip r:embed="rId2"/>
              </a:buBlip>
              <a:defRPr/>
            </a:pPr>
            <a:r>
              <a:rPr lang="en-US" altLang="zh-CN" sz="2800" smtClean="0">
                <a:ea typeface="宋体" pitchFamily="2" charset="-122"/>
              </a:rPr>
              <a:t>Subtotal hysterectomy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endParaRPr lang="en-US" altLang="zh-CN" sz="2800" smtClean="0">
              <a:ea typeface="宋体" pitchFamily="2" charset="-122"/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en-US" altLang="zh-CN" sz="2800" smtClean="0">
                <a:ea typeface="宋体" pitchFamily="2" charset="-122"/>
              </a:rPr>
              <a:t>                               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en-US" altLang="zh-CN" sz="2800" smtClean="0">
                <a:ea typeface="宋体" pitchFamily="2" charset="-122"/>
              </a:rPr>
              <a:t>                               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en-US" altLang="zh-CN" sz="2800" smtClean="0">
                <a:ea typeface="宋体" pitchFamily="2" charset="-122"/>
              </a:rPr>
              <a:t>                               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endParaRPr lang="en-US" altLang="zh-CN" sz="2800" smtClean="0">
              <a:ea typeface="宋体" pitchFamily="2" charset="-122"/>
            </a:endParaRPr>
          </a:p>
        </p:txBody>
      </p:sp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6615113" cy="15462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b="1" smtClean="0">
                <a:solidFill>
                  <a:schemeClr val="tx2">
                    <a:satMod val="130000"/>
                  </a:schemeClr>
                </a:solidFill>
                <a:latin typeface="方正舒体" pitchFamily="2" charset="-122"/>
                <a:ea typeface="方正舒体" pitchFamily="2" charset="-122"/>
              </a:rPr>
              <a:t>Surgery Treatment</a:t>
            </a:r>
            <a:endParaRPr lang="zh-CN" altLang="en-US" b="1" smtClean="0">
              <a:solidFill>
                <a:schemeClr val="tx2">
                  <a:satMod val="130000"/>
                </a:schemeClr>
              </a:solidFill>
              <a:latin typeface="方正舒体" pitchFamily="2" charset="-122"/>
              <a:ea typeface="方正舒体" pitchFamily="2" charset="-122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86000"/>
            <a:ext cx="77724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altLang="zh-CN" smtClean="0">
                <a:ea typeface="宋体" pitchFamily="2" charset="-122"/>
              </a:rPr>
              <a:t>Approach</a:t>
            </a:r>
            <a:endParaRPr lang="zh-CN" altLang="en-US" sz="1000" smtClean="0">
              <a:ea typeface="宋体" pitchFamily="2" charset="-122"/>
            </a:endParaRPr>
          </a:p>
          <a:p>
            <a:pPr eaLnBrk="1" hangingPunct="1">
              <a:buClr>
                <a:schemeClr val="tx1"/>
              </a:buClr>
            </a:pPr>
            <a:r>
              <a:rPr lang="en-US" altLang="zh-CN" smtClean="0">
                <a:ea typeface="宋体" pitchFamily="2" charset="-122"/>
              </a:rPr>
              <a:t>Trans-abdominal</a:t>
            </a:r>
          </a:p>
          <a:p>
            <a:pPr eaLnBrk="1" hangingPunct="1">
              <a:buClr>
                <a:schemeClr val="tx1"/>
              </a:buClr>
            </a:pPr>
            <a:endParaRPr lang="en-US" altLang="zh-CN" sz="1000" smtClean="0">
              <a:ea typeface="宋体" pitchFamily="2" charset="-122"/>
            </a:endParaRPr>
          </a:p>
          <a:p>
            <a:pPr eaLnBrk="1" hangingPunct="1">
              <a:buClr>
                <a:schemeClr val="tx1"/>
              </a:buClr>
            </a:pPr>
            <a:r>
              <a:rPr lang="en-US" altLang="zh-CN" smtClean="0">
                <a:ea typeface="宋体" pitchFamily="2" charset="-122"/>
              </a:rPr>
              <a:t>Trans-vaginal</a:t>
            </a:r>
          </a:p>
          <a:p>
            <a:pPr eaLnBrk="1" hangingPunct="1">
              <a:buClr>
                <a:schemeClr val="tx1"/>
              </a:buClr>
            </a:pPr>
            <a:endParaRPr lang="en-US" altLang="zh-CN" sz="1000" smtClean="0">
              <a:ea typeface="宋体" pitchFamily="2" charset="-122"/>
            </a:endParaRPr>
          </a:p>
          <a:p>
            <a:pPr eaLnBrk="1" hangingPunct="1">
              <a:buClr>
                <a:schemeClr val="tx1"/>
              </a:buClr>
            </a:pPr>
            <a:r>
              <a:rPr lang="en-US" altLang="zh-CN" smtClean="0">
                <a:ea typeface="宋体" pitchFamily="2" charset="-122"/>
              </a:rPr>
              <a:t>Laparoscopic or hysteroscopic</a:t>
            </a:r>
          </a:p>
          <a:p>
            <a:pPr eaLnBrk="1" hangingPunct="1">
              <a:buClr>
                <a:schemeClr val="tx1"/>
              </a:buClr>
            </a:pPr>
            <a:endParaRPr lang="en-US" altLang="zh-CN" smtClean="0">
              <a:ea typeface="宋体" pitchFamily="2" charset="-122"/>
            </a:endParaRPr>
          </a:p>
          <a:p>
            <a:pPr eaLnBrk="1" hangingPunct="1"/>
            <a:endParaRPr lang="en-US" altLang="zh-CN" smtClean="0">
              <a:ea typeface="宋体" pitchFamily="2" charset="-122"/>
            </a:endParaRPr>
          </a:p>
        </p:txBody>
      </p:sp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65532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000" b="1" smtClean="0">
                <a:solidFill>
                  <a:schemeClr val="tx2">
                    <a:satMod val="130000"/>
                  </a:schemeClr>
                </a:solidFill>
                <a:latin typeface="Aliens ate my mum" pitchFamily="18" charset="0"/>
                <a:ea typeface="方正舒体" pitchFamily="2" charset="-122"/>
              </a:rPr>
              <a:t>Uterine Leiomyomas Complicating Pregnancy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954963" cy="3992563"/>
          </a:xfrm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Blip>
                <a:blip r:embed="rId2"/>
              </a:buBlip>
              <a:defRPr/>
            </a:pPr>
            <a:r>
              <a:rPr lang="en-US" altLang="zh-CN" sz="2800" smtClean="0">
                <a:ea typeface="宋体" pitchFamily="2" charset="-122"/>
              </a:rPr>
              <a:t>Impact on pregnancy</a:t>
            </a:r>
            <a:r>
              <a:rPr lang="zh-CN" altLang="en-US" sz="2800" smtClean="0">
                <a:ea typeface="宋体" pitchFamily="2" charset="-122"/>
              </a:rPr>
              <a:t>：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en-US" altLang="zh-CN" sz="2800" smtClean="0">
                <a:ea typeface="宋体" pitchFamily="2" charset="-122"/>
              </a:rPr>
              <a:t>                                     abortion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endParaRPr lang="en-US" altLang="zh-CN" sz="900" smtClean="0">
              <a:ea typeface="宋体" pitchFamily="2" charset="-122"/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Blip>
                <a:blip r:embed="rId2"/>
              </a:buBlip>
              <a:defRPr/>
            </a:pPr>
            <a:r>
              <a:rPr lang="en-US" altLang="zh-CN" sz="2800" smtClean="0">
                <a:ea typeface="宋体" pitchFamily="2" charset="-122"/>
              </a:rPr>
              <a:t>Impact on delivery</a:t>
            </a:r>
            <a:r>
              <a:rPr lang="zh-CN" altLang="en-US" sz="2800" smtClean="0">
                <a:ea typeface="宋体" pitchFamily="2" charset="-122"/>
              </a:rPr>
              <a:t>：</a:t>
            </a:r>
            <a:r>
              <a:rPr lang="en-US" altLang="zh-CN" sz="2800" smtClean="0">
                <a:ea typeface="宋体" pitchFamily="2" charset="-122"/>
              </a:rPr>
              <a:t>premature labour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en-US" altLang="zh-CN" sz="2800" smtClean="0">
                <a:ea typeface="宋体" pitchFamily="2" charset="-122"/>
              </a:rPr>
              <a:t>                                      fetal malpresentation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en-US" altLang="zh-CN" sz="2800" smtClean="0">
                <a:ea typeface="宋体" pitchFamily="2" charset="-122"/>
              </a:rPr>
              <a:t>                                      retained placenta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en-US" altLang="zh-CN" sz="2800" smtClean="0">
                <a:ea typeface="宋体" pitchFamily="2" charset="-122"/>
              </a:rPr>
              <a:t>                                      placenta previa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en-US" altLang="zh-CN" sz="2800" smtClean="0">
                <a:ea typeface="宋体" pitchFamily="2" charset="-122"/>
              </a:rPr>
              <a:t>                                      need for operative delivery   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en-US" altLang="zh-CN" sz="2800" smtClean="0">
                <a:ea typeface="宋体" pitchFamily="2" charset="-122"/>
              </a:rPr>
              <a:t>                                   </a:t>
            </a:r>
            <a:r>
              <a:rPr lang="zh-CN" altLang="en-US" sz="2800" smtClean="0">
                <a:ea typeface="宋体" pitchFamily="2" charset="-122"/>
              </a:rPr>
              <a:t>（</a:t>
            </a:r>
            <a:r>
              <a:rPr lang="en-US" altLang="zh-CN" sz="2800" smtClean="0">
                <a:ea typeface="宋体" pitchFamily="2" charset="-122"/>
              </a:rPr>
              <a:t>birth canal obstruction</a:t>
            </a:r>
            <a:r>
              <a:rPr lang="zh-CN" altLang="en-US" sz="2800" smtClean="0">
                <a:ea typeface="宋体" pitchFamily="2" charset="-122"/>
              </a:rPr>
              <a:t>）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zh-CN" altLang="en-US" sz="2800" smtClean="0">
                <a:ea typeface="宋体" pitchFamily="2" charset="-122"/>
              </a:rPr>
              <a:t>                                      </a:t>
            </a:r>
            <a:r>
              <a:rPr lang="en-US" altLang="zh-CN" sz="2800" smtClean="0">
                <a:ea typeface="宋体" pitchFamily="2" charset="-122"/>
              </a:rPr>
              <a:t>postpartum hemorrhage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Blip>
                <a:blip r:embed="rId2"/>
              </a:buBlip>
              <a:defRPr/>
            </a:pPr>
            <a:endParaRPr lang="en-US" altLang="zh-CN" sz="900" smtClean="0">
              <a:ea typeface="宋体" pitchFamily="2" charset="-122"/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Blip>
                <a:blip r:embed="rId2"/>
              </a:buBlip>
              <a:defRPr/>
            </a:pPr>
            <a:r>
              <a:rPr lang="en-US" altLang="zh-CN" sz="2800" smtClean="0">
                <a:ea typeface="宋体" pitchFamily="2" charset="-122"/>
              </a:rPr>
              <a:t>Conservative treatment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endParaRPr lang="en-US" altLang="zh-CN" sz="2800" smtClean="0">
              <a:ea typeface="宋体" pitchFamily="2" charset="-122"/>
            </a:endParaRPr>
          </a:p>
        </p:txBody>
      </p:sp>
      <p:sp>
        <p:nvSpPr>
          <p:cNvPr id="542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  <p:pic>
        <p:nvPicPr>
          <p:cNvPr id="62467" name="Picture 2" descr="4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296988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smtClean="0">
                <a:solidFill>
                  <a:srgbClr val="FFFF00"/>
                </a:solidFill>
              </a:rPr>
              <a:t>MYOMECTOMY THROUGH           A LAPAROTOMY INCISION</a:t>
            </a:r>
          </a:p>
        </p:txBody>
      </p:sp>
      <p:sp>
        <p:nvSpPr>
          <p:cNvPr id="63491" name="Rectangle 2"/>
          <p:cNvSpPr>
            <a:spLocks noGrp="1" noChangeArrowheads="1"/>
          </p:cNvSpPr>
          <p:nvPr>
            <p:ph idx="1"/>
          </p:nvPr>
        </p:nvSpPr>
        <p:spPr>
          <a:xfrm>
            <a:off x="322263" y="1744663"/>
            <a:ext cx="8497887" cy="4421187"/>
          </a:xfrm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</a:pPr>
            <a:r>
              <a:rPr lang="en-US" sz="4000" smtClean="0"/>
              <a:t>Although myomectomy allows preservation of the uterus, available data suggest a:  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4000" smtClean="0">
                <a:solidFill>
                  <a:schemeClr val="hlink"/>
                </a:solidFill>
              </a:rPr>
              <a:t>Higher risk of blood loss and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4000" smtClean="0">
                <a:solidFill>
                  <a:schemeClr val="hlink"/>
                </a:solidFill>
              </a:rPr>
              <a:t>Greater operative time</a:t>
            </a:r>
            <a:r>
              <a:rPr lang="en-US" sz="4000" smtClean="0"/>
              <a:t> with myomectomy than with hysterectomy. </a:t>
            </a:r>
          </a:p>
        </p:txBody>
      </p:sp>
      <p:sp>
        <p:nvSpPr>
          <p:cNvPr id="563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  <p:pic>
        <p:nvPicPr>
          <p:cNvPr id="19459" name="Picture 2" descr="benmal"/>
          <p:cNvPicPr>
            <a:picLocks noChangeAspect="1" noChangeArrowheads="1"/>
          </p:cNvPicPr>
          <p:nvPr/>
        </p:nvPicPr>
        <p:blipFill>
          <a:blip r:embed="rId2">
            <a:lum contrast="36000"/>
          </a:blip>
          <a:srcRect/>
          <a:stretch>
            <a:fillRect/>
          </a:stretch>
        </p:blipFill>
        <p:spPr bwMode="auto">
          <a:xfrm>
            <a:off x="381000" y="285750"/>
            <a:ext cx="83820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27" name="Oval 3"/>
          <p:cNvSpPr>
            <a:spLocks noChangeArrowheads="1"/>
          </p:cNvSpPr>
          <p:nvPr/>
        </p:nvSpPr>
        <p:spPr bwMode="auto">
          <a:xfrm>
            <a:off x="3581400" y="2667000"/>
            <a:ext cx="685800" cy="914400"/>
          </a:xfrm>
          <a:prstGeom prst="ellipse">
            <a:avLst/>
          </a:prstGeom>
          <a:solidFill>
            <a:schemeClr val="tx2"/>
          </a:solidFill>
          <a:ln w="57150" cap="sq" cmpd="thickThin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28" name="Freeform 4"/>
          <p:cNvSpPr>
            <a:spLocks/>
          </p:cNvSpPr>
          <p:nvPr/>
        </p:nvSpPr>
        <p:spPr bwMode="auto">
          <a:xfrm>
            <a:off x="4413250" y="1541463"/>
            <a:ext cx="1187450" cy="2617787"/>
          </a:xfrm>
          <a:custGeom>
            <a:avLst/>
            <a:gdLst>
              <a:gd name="T0" fmla="*/ 1360884328 w 748"/>
              <a:gd name="T1" fmla="*/ 85685296 h 1649"/>
              <a:gd name="T2" fmla="*/ 1161791255 w 748"/>
              <a:gd name="T3" fmla="*/ 315018683 h 1649"/>
              <a:gd name="T4" fmla="*/ 1048385055 w 748"/>
              <a:gd name="T5" fmla="*/ 597276145 h 1649"/>
              <a:gd name="T6" fmla="*/ 934978854 w 748"/>
              <a:gd name="T7" fmla="*/ 428426552 h 1649"/>
              <a:gd name="T8" fmla="*/ 907256351 w 748"/>
              <a:gd name="T9" fmla="*/ 514111823 h 1649"/>
              <a:gd name="T10" fmla="*/ 877014486 w 748"/>
              <a:gd name="T11" fmla="*/ 740925775 h 1649"/>
              <a:gd name="T12" fmla="*/ 594756879 w 748"/>
              <a:gd name="T13" fmla="*/ 1081146108 h 1649"/>
              <a:gd name="T14" fmla="*/ 536792511 w 748"/>
              <a:gd name="T15" fmla="*/ 1252516649 h 1649"/>
              <a:gd name="T16" fmla="*/ 509071595 w 748"/>
              <a:gd name="T17" fmla="*/ 1338201920 h 1649"/>
              <a:gd name="T18" fmla="*/ 309978423 w 748"/>
              <a:gd name="T19" fmla="*/ 1310481009 h 1649"/>
              <a:gd name="T20" fmla="*/ 224294726 w 748"/>
              <a:gd name="T21" fmla="*/ 1565015872 h 1649"/>
              <a:gd name="T22" fmla="*/ 110886888 w 748"/>
              <a:gd name="T23" fmla="*/ 1736386810 h 1649"/>
              <a:gd name="T24" fmla="*/ 138607804 w 748"/>
              <a:gd name="T25" fmla="*/ 2147483647 h 1649"/>
              <a:gd name="T26" fmla="*/ 194052811 w 748"/>
              <a:gd name="T27" fmla="*/ 2147483647 h 1649"/>
              <a:gd name="T28" fmla="*/ 166330308 w 748"/>
              <a:gd name="T29" fmla="*/ 2147483647 h 1649"/>
              <a:gd name="T30" fmla="*/ 110886888 w 748"/>
              <a:gd name="T31" fmla="*/ 2147483647 h 1649"/>
              <a:gd name="T32" fmla="*/ 138607804 w 748"/>
              <a:gd name="T33" fmla="*/ 2147483647 h 1649"/>
              <a:gd name="T34" fmla="*/ 224294726 w 748"/>
              <a:gd name="T35" fmla="*/ 2147483647 h 1649"/>
              <a:gd name="T36" fmla="*/ 279736558 w 748"/>
              <a:gd name="T37" fmla="*/ 2147483647 h 1649"/>
              <a:gd name="T38" fmla="*/ 451108814 w 748"/>
              <a:gd name="T39" fmla="*/ 2147483647 h 1649"/>
              <a:gd name="T40" fmla="*/ 337700926 w 748"/>
              <a:gd name="T41" fmla="*/ 2147483647 h 1649"/>
              <a:gd name="T42" fmla="*/ 309978423 w 748"/>
              <a:gd name="T43" fmla="*/ 2147483647 h 1649"/>
              <a:gd name="T44" fmla="*/ 252015642 w 748"/>
              <a:gd name="T45" fmla="*/ 2147483647 h 1649"/>
              <a:gd name="T46" fmla="*/ 337700926 w 748"/>
              <a:gd name="T47" fmla="*/ 2147483647 h 1649"/>
              <a:gd name="T48" fmla="*/ 509071595 w 748"/>
              <a:gd name="T49" fmla="*/ 2147483647 h 1649"/>
              <a:gd name="T50" fmla="*/ 451108814 w 748"/>
              <a:gd name="T51" fmla="*/ 2147483647 h 1649"/>
              <a:gd name="T52" fmla="*/ 423386310 w 748"/>
              <a:gd name="T53" fmla="*/ 2147483647 h 1649"/>
              <a:gd name="T54" fmla="*/ 451108814 w 748"/>
              <a:gd name="T55" fmla="*/ 2147483647 h 1649"/>
              <a:gd name="T56" fmla="*/ 536792511 w 748"/>
              <a:gd name="T57" fmla="*/ 2147483647 h 1649"/>
              <a:gd name="T58" fmla="*/ 650200299 w 748"/>
              <a:gd name="T59" fmla="*/ 2147483647 h 1649"/>
              <a:gd name="T60" fmla="*/ 677922802 w 748"/>
              <a:gd name="T61" fmla="*/ 2147483647 h 1649"/>
              <a:gd name="T62" fmla="*/ 763608087 w 748"/>
              <a:gd name="T63" fmla="*/ 2147483647 h 1649"/>
              <a:gd name="T64" fmla="*/ 849293570 w 748"/>
              <a:gd name="T65" fmla="*/ 2147483647 h 1649"/>
              <a:gd name="T66" fmla="*/ 934978854 w 748"/>
              <a:gd name="T67" fmla="*/ 2147483647 h 1649"/>
              <a:gd name="T68" fmla="*/ 962699770 w 748"/>
              <a:gd name="T69" fmla="*/ 2147483647 h 1649"/>
              <a:gd name="T70" fmla="*/ 1048385055 w 748"/>
              <a:gd name="T71" fmla="*/ 2147483647 h 1649"/>
              <a:gd name="T72" fmla="*/ 1446569612 w 748"/>
              <a:gd name="T73" fmla="*/ 2147483647 h 1649"/>
              <a:gd name="T74" fmla="*/ 1360884328 w 748"/>
              <a:gd name="T75" fmla="*/ 2147483647 h 1649"/>
              <a:gd name="T76" fmla="*/ 1134070339 w 748"/>
              <a:gd name="T77" fmla="*/ 2147483647 h 1649"/>
              <a:gd name="T78" fmla="*/ 1161791255 w 748"/>
              <a:gd name="T79" fmla="*/ 2147483647 h 1649"/>
              <a:gd name="T80" fmla="*/ 1277718405 w 748"/>
              <a:gd name="T81" fmla="*/ 2147483647 h 1649"/>
              <a:gd name="T82" fmla="*/ 1504533981 w 748"/>
              <a:gd name="T83" fmla="*/ 2147483647 h 1649"/>
              <a:gd name="T84" fmla="*/ 1617940181 w 748"/>
              <a:gd name="T85" fmla="*/ 2147483647 h 1649"/>
              <a:gd name="T86" fmla="*/ 1675904947 w 748"/>
              <a:gd name="T87" fmla="*/ 2147483647 h 1649"/>
              <a:gd name="T88" fmla="*/ 1731348366 w 748"/>
              <a:gd name="T89" fmla="*/ 2147483647 h 1649"/>
              <a:gd name="T90" fmla="*/ 1476811477 w 748"/>
              <a:gd name="T91" fmla="*/ 1423887191 h 1649"/>
              <a:gd name="T92" fmla="*/ 1391126193 w 748"/>
              <a:gd name="T93" fmla="*/ 1139110467 h 1649"/>
              <a:gd name="T94" fmla="*/ 1645662685 w 748"/>
              <a:gd name="T95" fmla="*/ 1111387968 h 1649"/>
              <a:gd name="T96" fmla="*/ 1675904947 w 748"/>
              <a:gd name="T97" fmla="*/ 1025702697 h 1649"/>
              <a:gd name="T98" fmla="*/ 1645662685 w 748"/>
              <a:gd name="T99" fmla="*/ 826611046 h 1649"/>
              <a:gd name="T100" fmla="*/ 1761590231 w 748"/>
              <a:gd name="T101" fmla="*/ 655240504 h 1649"/>
              <a:gd name="T102" fmla="*/ 1761590231 w 748"/>
              <a:gd name="T103" fmla="*/ 315018683 h 1649"/>
              <a:gd name="T104" fmla="*/ 1675904947 w 748"/>
              <a:gd name="T105" fmla="*/ 370462094 h 1649"/>
              <a:gd name="T106" fmla="*/ 1476811477 w 748"/>
              <a:gd name="T107" fmla="*/ 713203276 h 1649"/>
              <a:gd name="T108" fmla="*/ 1446569612 w 748"/>
              <a:gd name="T109" fmla="*/ 798888547 h 1649"/>
              <a:gd name="T110" fmla="*/ 1333163412 w 748"/>
              <a:gd name="T111" fmla="*/ 682961416 h 1649"/>
              <a:gd name="T112" fmla="*/ 1391126193 w 748"/>
              <a:gd name="T113" fmla="*/ 597276145 h 1649"/>
              <a:gd name="T114" fmla="*/ 1476811477 w 748"/>
              <a:gd name="T115" fmla="*/ 569555234 h 1649"/>
              <a:gd name="T116" fmla="*/ 1504533981 w 748"/>
              <a:gd name="T117" fmla="*/ 428426552 h 1649"/>
              <a:gd name="T118" fmla="*/ 1277718405 w 748"/>
              <a:gd name="T119" fmla="*/ 398184593 h 1649"/>
              <a:gd name="T120" fmla="*/ 1305440908 w 748"/>
              <a:gd name="T121" fmla="*/ 315018683 h 1649"/>
              <a:gd name="T122" fmla="*/ 1360884328 w 748"/>
              <a:gd name="T123" fmla="*/ 85685296 h 164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748"/>
              <a:gd name="T187" fmla="*/ 0 h 1649"/>
              <a:gd name="T188" fmla="*/ 748 w 748"/>
              <a:gd name="T189" fmla="*/ 1649 h 1649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748" h="1649">
                <a:moveTo>
                  <a:pt x="540" y="34"/>
                </a:moveTo>
                <a:cubicBezTo>
                  <a:pt x="487" y="113"/>
                  <a:pt x="518" y="87"/>
                  <a:pt x="461" y="125"/>
                </a:cubicBezTo>
                <a:cubicBezTo>
                  <a:pt x="441" y="184"/>
                  <a:pt x="482" y="335"/>
                  <a:pt x="416" y="237"/>
                </a:cubicBezTo>
                <a:cubicBezTo>
                  <a:pt x="410" y="219"/>
                  <a:pt x="399" y="170"/>
                  <a:pt x="371" y="170"/>
                </a:cubicBezTo>
                <a:cubicBezTo>
                  <a:pt x="359" y="170"/>
                  <a:pt x="364" y="193"/>
                  <a:pt x="360" y="204"/>
                </a:cubicBezTo>
                <a:cubicBezTo>
                  <a:pt x="356" y="234"/>
                  <a:pt x="356" y="265"/>
                  <a:pt x="348" y="294"/>
                </a:cubicBezTo>
                <a:cubicBezTo>
                  <a:pt x="339" y="326"/>
                  <a:pt x="262" y="403"/>
                  <a:pt x="236" y="429"/>
                </a:cubicBezTo>
                <a:cubicBezTo>
                  <a:pt x="228" y="452"/>
                  <a:pt x="221" y="474"/>
                  <a:pt x="213" y="497"/>
                </a:cubicBezTo>
                <a:cubicBezTo>
                  <a:pt x="209" y="508"/>
                  <a:pt x="202" y="531"/>
                  <a:pt x="202" y="531"/>
                </a:cubicBezTo>
                <a:cubicBezTo>
                  <a:pt x="176" y="527"/>
                  <a:pt x="146" y="507"/>
                  <a:pt x="123" y="520"/>
                </a:cubicBezTo>
                <a:cubicBezTo>
                  <a:pt x="123" y="520"/>
                  <a:pt x="95" y="603"/>
                  <a:pt x="89" y="621"/>
                </a:cubicBezTo>
                <a:cubicBezTo>
                  <a:pt x="80" y="647"/>
                  <a:pt x="44" y="689"/>
                  <a:pt x="44" y="689"/>
                </a:cubicBezTo>
                <a:cubicBezTo>
                  <a:pt x="37" y="786"/>
                  <a:pt x="0" y="878"/>
                  <a:pt x="55" y="960"/>
                </a:cubicBezTo>
                <a:cubicBezTo>
                  <a:pt x="46" y="1036"/>
                  <a:pt x="35" y="1087"/>
                  <a:pt x="77" y="1152"/>
                </a:cubicBezTo>
                <a:cubicBezTo>
                  <a:pt x="73" y="1163"/>
                  <a:pt x="71" y="1175"/>
                  <a:pt x="66" y="1186"/>
                </a:cubicBezTo>
                <a:cubicBezTo>
                  <a:pt x="60" y="1198"/>
                  <a:pt x="45" y="1207"/>
                  <a:pt x="44" y="1220"/>
                </a:cubicBezTo>
                <a:cubicBezTo>
                  <a:pt x="41" y="1246"/>
                  <a:pt x="51" y="1273"/>
                  <a:pt x="55" y="1299"/>
                </a:cubicBezTo>
                <a:cubicBezTo>
                  <a:pt x="66" y="1295"/>
                  <a:pt x="82" y="1298"/>
                  <a:pt x="89" y="1288"/>
                </a:cubicBezTo>
                <a:cubicBezTo>
                  <a:pt x="103" y="1269"/>
                  <a:pt x="111" y="1220"/>
                  <a:pt x="111" y="1220"/>
                </a:cubicBezTo>
                <a:cubicBezTo>
                  <a:pt x="134" y="1224"/>
                  <a:pt x="163" y="1215"/>
                  <a:pt x="179" y="1231"/>
                </a:cubicBezTo>
                <a:cubicBezTo>
                  <a:pt x="203" y="1255"/>
                  <a:pt x="141" y="1304"/>
                  <a:pt x="134" y="1310"/>
                </a:cubicBezTo>
                <a:cubicBezTo>
                  <a:pt x="130" y="1321"/>
                  <a:pt x="128" y="1333"/>
                  <a:pt x="123" y="1344"/>
                </a:cubicBezTo>
                <a:cubicBezTo>
                  <a:pt x="117" y="1356"/>
                  <a:pt x="97" y="1365"/>
                  <a:pt x="100" y="1378"/>
                </a:cubicBezTo>
                <a:cubicBezTo>
                  <a:pt x="103" y="1390"/>
                  <a:pt x="123" y="1385"/>
                  <a:pt x="134" y="1389"/>
                </a:cubicBezTo>
                <a:cubicBezTo>
                  <a:pt x="157" y="1382"/>
                  <a:pt x="210" y="1344"/>
                  <a:pt x="202" y="1367"/>
                </a:cubicBezTo>
                <a:cubicBezTo>
                  <a:pt x="194" y="1390"/>
                  <a:pt x="187" y="1412"/>
                  <a:pt x="179" y="1435"/>
                </a:cubicBezTo>
                <a:cubicBezTo>
                  <a:pt x="175" y="1446"/>
                  <a:pt x="168" y="1469"/>
                  <a:pt x="168" y="1469"/>
                </a:cubicBezTo>
                <a:cubicBezTo>
                  <a:pt x="172" y="1525"/>
                  <a:pt x="164" y="1584"/>
                  <a:pt x="179" y="1638"/>
                </a:cubicBezTo>
                <a:cubicBezTo>
                  <a:pt x="182" y="1649"/>
                  <a:pt x="209" y="1638"/>
                  <a:pt x="213" y="1627"/>
                </a:cubicBezTo>
                <a:cubicBezTo>
                  <a:pt x="263" y="1489"/>
                  <a:pt x="176" y="1531"/>
                  <a:pt x="258" y="1502"/>
                </a:cubicBezTo>
                <a:cubicBezTo>
                  <a:pt x="262" y="1540"/>
                  <a:pt x="250" y="1582"/>
                  <a:pt x="269" y="1615"/>
                </a:cubicBezTo>
                <a:cubicBezTo>
                  <a:pt x="277" y="1629"/>
                  <a:pt x="300" y="1597"/>
                  <a:pt x="303" y="1581"/>
                </a:cubicBezTo>
                <a:cubicBezTo>
                  <a:pt x="357" y="1313"/>
                  <a:pt x="271" y="1455"/>
                  <a:pt x="337" y="1356"/>
                </a:cubicBezTo>
                <a:cubicBezTo>
                  <a:pt x="405" y="1453"/>
                  <a:pt x="320" y="1319"/>
                  <a:pt x="371" y="1581"/>
                </a:cubicBezTo>
                <a:cubicBezTo>
                  <a:pt x="376" y="1607"/>
                  <a:pt x="372" y="1527"/>
                  <a:pt x="382" y="1502"/>
                </a:cubicBezTo>
                <a:cubicBezTo>
                  <a:pt x="388" y="1487"/>
                  <a:pt x="401" y="1473"/>
                  <a:pt x="416" y="1469"/>
                </a:cubicBezTo>
                <a:cubicBezTo>
                  <a:pt x="467" y="1457"/>
                  <a:pt x="521" y="1461"/>
                  <a:pt x="574" y="1457"/>
                </a:cubicBezTo>
                <a:cubicBezTo>
                  <a:pt x="563" y="1453"/>
                  <a:pt x="552" y="1446"/>
                  <a:pt x="540" y="1446"/>
                </a:cubicBezTo>
                <a:cubicBezTo>
                  <a:pt x="510" y="1446"/>
                  <a:pt x="476" y="1472"/>
                  <a:pt x="450" y="1457"/>
                </a:cubicBezTo>
                <a:cubicBezTo>
                  <a:pt x="433" y="1448"/>
                  <a:pt x="456" y="1419"/>
                  <a:pt x="461" y="1401"/>
                </a:cubicBezTo>
                <a:cubicBezTo>
                  <a:pt x="472" y="1358"/>
                  <a:pt x="469" y="1369"/>
                  <a:pt x="507" y="1344"/>
                </a:cubicBezTo>
                <a:cubicBezTo>
                  <a:pt x="533" y="1304"/>
                  <a:pt x="552" y="1281"/>
                  <a:pt x="597" y="1265"/>
                </a:cubicBezTo>
                <a:cubicBezTo>
                  <a:pt x="631" y="1159"/>
                  <a:pt x="575" y="1316"/>
                  <a:pt x="642" y="1197"/>
                </a:cubicBezTo>
                <a:cubicBezTo>
                  <a:pt x="654" y="1176"/>
                  <a:pt x="652" y="1150"/>
                  <a:pt x="665" y="1130"/>
                </a:cubicBezTo>
                <a:cubicBezTo>
                  <a:pt x="672" y="1119"/>
                  <a:pt x="680" y="1107"/>
                  <a:pt x="687" y="1096"/>
                </a:cubicBezTo>
                <a:cubicBezTo>
                  <a:pt x="682" y="900"/>
                  <a:pt x="748" y="687"/>
                  <a:pt x="586" y="565"/>
                </a:cubicBezTo>
                <a:cubicBezTo>
                  <a:pt x="578" y="549"/>
                  <a:pt x="515" y="467"/>
                  <a:pt x="552" y="452"/>
                </a:cubicBezTo>
                <a:cubicBezTo>
                  <a:pt x="583" y="439"/>
                  <a:pt x="619" y="445"/>
                  <a:pt x="653" y="441"/>
                </a:cubicBezTo>
                <a:cubicBezTo>
                  <a:pt x="657" y="430"/>
                  <a:pt x="667" y="419"/>
                  <a:pt x="665" y="407"/>
                </a:cubicBezTo>
                <a:cubicBezTo>
                  <a:pt x="655" y="344"/>
                  <a:pt x="614" y="404"/>
                  <a:pt x="653" y="328"/>
                </a:cubicBezTo>
                <a:cubicBezTo>
                  <a:pt x="665" y="304"/>
                  <a:pt x="699" y="260"/>
                  <a:pt x="699" y="260"/>
                </a:cubicBezTo>
                <a:cubicBezTo>
                  <a:pt x="714" y="214"/>
                  <a:pt x="730" y="180"/>
                  <a:pt x="699" y="125"/>
                </a:cubicBezTo>
                <a:cubicBezTo>
                  <a:pt x="692" y="113"/>
                  <a:pt x="676" y="140"/>
                  <a:pt x="665" y="147"/>
                </a:cubicBezTo>
                <a:cubicBezTo>
                  <a:pt x="643" y="212"/>
                  <a:pt x="635" y="234"/>
                  <a:pt x="586" y="283"/>
                </a:cubicBezTo>
                <a:cubicBezTo>
                  <a:pt x="582" y="294"/>
                  <a:pt x="585" y="312"/>
                  <a:pt x="574" y="317"/>
                </a:cubicBezTo>
                <a:cubicBezTo>
                  <a:pt x="539" y="334"/>
                  <a:pt x="533" y="284"/>
                  <a:pt x="529" y="271"/>
                </a:cubicBezTo>
                <a:cubicBezTo>
                  <a:pt x="537" y="260"/>
                  <a:pt x="541" y="245"/>
                  <a:pt x="552" y="237"/>
                </a:cubicBezTo>
                <a:cubicBezTo>
                  <a:pt x="561" y="230"/>
                  <a:pt x="578" y="234"/>
                  <a:pt x="586" y="226"/>
                </a:cubicBezTo>
                <a:cubicBezTo>
                  <a:pt x="678" y="134"/>
                  <a:pt x="639" y="155"/>
                  <a:pt x="597" y="170"/>
                </a:cubicBezTo>
                <a:cubicBezTo>
                  <a:pt x="567" y="166"/>
                  <a:pt x="533" y="173"/>
                  <a:pt x="507" y="158"/>
                </a:cubicBezTo>
                <a:cubicBezTo>
                  <a:pt x="497" y="152"/>
                  <a:pt x="513" y="135"/>
                  <a:pt x="518" y="125"/>
                </a:cubicBezTo>
                <a:cubicBezTo>
                  <a:pt x="529" y="102"/>
                  <a:pt x="611" y="0"/>
                  <a:pt x="540" y="34"/>
                </a:cubicBezTo>
                <a:close/>
              </a:path>
            </a:pathLst>
          </a:custGeom>
          <a:solidFill>
            <a:srgbClr val="FFFF00"/>
          </a:solidFill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29" name="Oval 5"/>
          <p:cNvSpPr>
            <a:spLocks noChangeArrowheads="1"/>
          </p:cNvSpPr>
          <p:nvPr/>
        </p:nvSpPr>
        <p:spPr bwMode="auto">
          <a:xfrm rot="1515190">
            <a:off x="5943600" y="1600200"/>
            <a:ext cx="76200" cy="304800"/>
          </a:xfrm>
          <a:prstGeom prst="ellipse">
            <a:avLst/>
          </a:prstGeom>
          <a:solidFill>
            <a:srgbClr val="FFFF00"/>
          </a:solidFill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animBg="1"/>
      <p:bldP spid="103428" grpId="0" animBg="1"/>
      <p:bldP spid="10342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43913" cy="1546225"/>
          </a:xfrm>
          <a:ln>
            <a:solidFill>
              <a:schemeClr val="tx1"/>
            </a:solidFill>
          </a:ln>
        </p:spPr>
        <p:txBody>
          <a:bodyPr lIns="91440" tIns="45720" rIns="91440" bIns="45720" anchorCtr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rgbClr val="FFFF00"/>
                </a:solidFill>
              </a:rPr>
              <a:t>MYOMECTOMY THROUGH                  A LAPAROTOMY INCISION</a:t>
            </a:r>
          </a:p>
        </p:txBody>
      </p:sp>
      <p:sp>
        <p:nvSpPr>
          <p:cNvPr id="64515" name="Rectangle 2"/>
          <p:cNvSpPr>
            <a:spLocks noGrp="1" noChangeArrowheads="1"/>
          </p:cNvSpPr>
          <p:nvPr>
            <p:ph idx="1"/>
          </p:nvPr>
        </p:nvSpPr>
        <p:spPr>
          <a:xfrm>
            <a:off x="277813" y="1557338"/>
            <a:ext cx="8686800" cy="485298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4000" smtClean="0"/>
              <a:t>The risk of </a:t>
            </a:r>
            <a:r>
              <a:rPr lang="en-US" sz="4000" smtClean="0">
                <a:solidFill>
                  <a:schemeClr val="hlink"/>
                </a:solidFill>
              </a:rPr>
              <a:t>ureteric injury</a:t>
            </a:r>
            <a:r>
              <a:rPr lang="en-US" sz="4000" smtClean="0"/>
              <a:t> may be decreased with myomectomy.</a:t>
            </a:r>
          </a:p>
          <a:p>
            <a:pPr eaLnBrk="1" hangingPunct="1"/>
            <a:r>
              <a:rPr lang="en-US" sz="4000" smtClean="0"/>
              <a:t>There is a </a:t>
            </a:r>
            <a:r>
              <a:rPr lang="en-US" sz="4000" smtClean="0">
                <a:solidFill>
                  <a:schemeClr val="hlink"/>
                </a:solidFill>
              </a:rPr>
              <a:t>15% recurrence</a:t>
            </a:r>
            <a:r>
              <a:rPr lang="en-US" sz="4000" smtClean="0"/>
              <a:t> rate for fibroids and </a:t>
            </a:r>
          </a:p>
          <a:p>
            <a:pPr eaLnBrk="1" hangingPunct="1"/>
            <a:r>
              <a:rPr lang="en-US" sz="4000" smtClean="0">
                <a:solidFill>
                  <a:schemeClr val="hlink"/>
                </a:solidFill>
              </a:rPr>
              <a:t>10%</a:t>
            </a:r>
            <a:r>
              <a:rPr lang="en-US" sz="4000" smtClean="0"/>
              <a:t> of women undergoing a myomectomy will eventually require </a:t>
            </a:r>
            <a:r>
              <a:rPr lang="en-US" sz="4000" smtClean="0">
                <a:solidFill>
                  <a:schemeClr val="hlink"/>
                </a:solidFill>
              </a:rPr>
              <a:t>hysterectomy</a:t>
            </a:r>
            <a:r>
              <a:rPr lang="en-US" sz="4000" smtClean="0"/>
              <a:t> within </a:t>
            </a:r>
            <a:r>
              <a:rPr lang="en-US" sz="4000" smtClean="0">
                <a:solidFill>
                  <a:srgbClr val="00CC00"/>
                </a:solidFill>
              </a:rPr>
              <a:t>5 to 10 years</a:t>
            </a:r>
            <a:r>
              <a:rPr lang="en-US" sz="4000" smtClean="0"/>
              <a:t>.</a:t>
            </a:r>
          </a:p>
        </p:txBody>
      </p:sp>
      <p:sp>
        <p:nvSpPr>
          <p:cNvPr id="573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solidFill>
                  <a:srgbClr val="FFFF00"/>
                </a:solidFill>
              </a:rPr>
              <a:t>LAPAROSCOPIC MYOMECTOMY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00213"/>
            <a:ext cx="8424863" cy="4608512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</a:pPr>
            <a:r>
              <a:rPr lang="en-US" sz="4800" smtClean="0"/>
              <a:t>For several pelvic disorders, gynaecologists have resorted to minimal access surgery in an effort to:                            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4800" smtClean="0">
                <a:solidFill>
                  <a:schemeClr val="hlink"/>
                </a:solidFill>
              </a:rPr>
              <a:t>Reduce hospital stay    and                                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4800" smtClean="0">
                <a:solidFill>
                  <a:schemeClr val="hlink"/>
                </a:solidFill>
              </a:rPr>
              <a:t>Improve recovery time. </a:t>
            </a:r>
          </a:p>
        </p:txBody>
      </p:sp>
      <p:sp>
        <p:nvSpPr>
          <p:cNvPr id="5837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solidFill>
                  <a:srgbClr val="FFFF00"/>
                </a:solidFill>
              </a:rPr>
              <a:t>HYSTEROSCOPIC MYOMECTOMY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534400" cy="4343400"/>
          </a:xfrm>
        </p:spPr>
        <p:txBody>
          <a:bodyPr/>
          <a:lstStyle/>
          <a:p>
            <a:pPr algn="ctr" eaLnBrk="1" hangingPunct="1"/>
            <a:r>
              <a:rPr lang="en-US" sz="4400" smtClean="0">
                <a:solidFill>
                  <a:schemeClr val="hlink"/>
                </a:solidFill>
              </a:rPr>
              <a:t>Intracavitary or submucous myomas</a:t>
            </a:r>
            <a:r>
              <a:rPr lang="en-US" sz="4400" smtClean="0"/>
              <a:t> have been observed in           </a:t>
            </a:r>
            <a:r>
              <a:rPr lang="en-US" sz="4400" smtClean="0">
                <a:solidFill>
                  <a:schemeClr val="hlink"/>
                </a:solidFill>
              </a:rPr>
              <a:t>30%</a:t>
            </a:r>
            <a:r>
              <a:rPr lang="en-US" sz="4400" smtClean="0"/>
              <a:t> of </a:t>
            </a:r>
            <a:r>
              <a:rPr lang="en-US" sz="4400" smtClean="0">
                <a:solidFill>
                  <a:schemeClr val="hlink"/>
                </a:solidFill>
              </a:rPr>
              <a:t>outpatient diagnostic hysteroscopies</a:t>
            </a:r>
            <a:r>
              <a:rPr lang="en-US" sz="4400" smtClean="0"/>
              <a:t> in women with abnormal uterine bleeding.</a:t>
            </a:r>
          </a:p>
        </p:txBody>
      </p:sp>
      <p:sp>
        <p:nvSpPr>
          <p:cNvPr id="593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3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 lIns="91440" tIns="45720" rIns="91440" bIns="45720" anchorCtr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smtClean="0">
                <a:solidFill>
                  <a:srgbClr val="FFFF00"/>
                </a:solidFill>
              </a:rPr>
              <a:t>HYSTEROSCOPIC MYOMECTOMY</a:t>
            </a:r>
          </a:p>
        </p:txBody>
      </p:sp>
      <p:sp>
        <p:nvSpPr>
          <p:cNvPr id="6758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solidFill>
                  <a:schemeClr val="hlink"/>
                </a:solidFill>
              </a:rPr>
              <a:t>Indications include :</a:t>
            </a:r>
          </a:p>
          <a:p>
            <a:pPr eaLnBrk="1" hangingPunct="1">
              <a:buFont typeface="Wingdings" pitchFamily="2" charset="2"/>
              <a:buAutoNum type="arabicPeriod"/>
            </a:pPr>
            <a:r>
              <a:rPr lang="en-US" sz="4800" smtClean="0"/>
              <a:t>Infertility, </a:t>
            </a:r>
          </a:p>
          <a:p>
            <a:pPr eaLnBrk="1" hangingPunct="1">
              <a:buFont typeface="Wingdings" pitchFamily="2" charset="2"/>
              <a:buAutoNum type="arabicPeriod"/>
            </a:pPr>
            <a:r>
              <a:rPr lang="en-US" sz="4800" smtClean="0"/>
              <a:t>Repeated pregnancy losses, and </a:t>
            </a:r>
          </a:p>
          <a:p>
            <a:pPr eaLnBrk="1" hangingPunct="1">
              <a:buFont typeface="Wingdings" pitchFamily="2" charset="2"/>
              <a:buAutoNum type="arabicPeriod"/>
            </a:pPr>
            <a:r>
              <a:rPr lang="en-US" sz="4800" smtClean="0"/>
              <a:t>Abnormal uterine bleeding. </a:t>
            </a:r>
            <a:endParaRPr lang="en-US" sz="4400" smtClean="0"/>
          </a:p>
        </p:txBody>
      </p:sp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1752600"/>
            <a:ext cx="8569325" cy="44846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4800" smtClean="0"/>
              <a:t>The pregnancy rate in women undergoing  </a:t>
            </a:r>
            <a:r>
              <a:rPr lang="en-US" sz="4800" i="1" smtClean="0">
                <a:solidFill>
                  <a:schemeClr val="hlink"/>
                </a:solidFill>
              </a:rPr>
              <a:t>in vitro </a:t>
            </a:r>
            <a:r>
              <a:rPr lang="en-US" sz="4800" smtClean="0">
                <a:solidFill>
                  <a:schemeClr val="hlink"/>
                </a:solidFill>
              </a:rPr>
              <a:t>fertilization (IVF)</a:t>
            </a:r>
            <a:r>
              <a:rPr lang="en-US" sz="4800" smtClean="0"/>
              <a:t>  may be reduced when myomas are </a:t>
            </a:r>
            <a:r>
              <a:rPr lang="en-US" sz="4800" smtClean="0">
                <a:solidFill>
                  <a:schemeClr val="hlink"/>
                </a:solidFill>
              </a:rPr>
              <a:t>submucosal or when they distort the uterine cavity</a:t>
            </a:r>
            <a:r>
              <a:rPr lang="en-US" sz="4800" smtClean="0"/>
              <a:t>. </a:t>
            </a:r>
          </a:p>
        </p:txBody>
      </p:sp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  <p:sp>
        <p:nvSpPr>
          <p:cNvPr id="68612" name="Rectangle 3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kumimoji="1" lang="en-US" sz="4400" b="1">
                <a:solidFill>
                  <a:srgbClr val="FFFF00"/>
                </a:solidFill>
              </a:rPr>
              <a:t>HYSTEROSCOPIC MYOMECTOMY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43913" cy="1147763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smtClean="0">
                <a:solidFill>
                  <a:srgbClr val="FFFF00"/>
                </a:solidFill>
              </a:rPr>
              <a:t>HYSTERECTOMY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569325" cy="5184775"/>
          </a:xfrm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</a:pPr>
            <a:r>
              <a:rPr lang="en-US" sz="4000" smtClean="0"/>
              <a:t>The only indications for hysterectomy in a woman with completely </a:t>
            </a:r>
            <a:r>
              <a:rPr lang="en-US" sz="4000" smtClean="0">
                <a:solidFill>
                  <a:srgbClr val="00CC00"/>
                </a:solidFill>
              </a:rPr>
              <a:t>asymptomatic fibroids</a:t>
            </a:r>
            <a:r>
              <a:rPr lang="en-US" sz="4000" smtClean="0"/>
              <a:t> are: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4000" smtClean="0">
                <a:solidFill>
                  <a:schemeClr val="hlink"/>
                </a:solidFill>
              </a:rPr>
              <a:t>Rapidly enlarging fibroids</a:t>
            </a:r>
            <a:r>
              <a:rPr lang="en-US" sz="4000" smtClean="0"/>
              <a:t> or,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4000" smtClean="0"/>
              <a:t>When enlarging fibroids raise concerns of </a:t>
            </a:r>
            <a:r>
              <a:rPr lang="en-US" sz="4000" smtClean="0">
                <a:solidFill>
                  <a:schemeClr val="hlink"/>
                </a:solidFill>
              </a:rPr>
              <a:t>leiomyosarcoma  </a:t>
            </a:r>
            <a:r>
              <a:rPr lang="en-US" sz="4000" smtClean="0"/>
              <a:t>(after menopause).</a:t>
            </a:r>
          </a:p>
        </p:txBody>
      </p:sp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3"/>
          <p:cNvSpPr>
            <a:spLocks noGrp="1" noChangeArrowheads="1"/>
          </p:cNvSpPr>
          <p:nvPr>
            <p:ph type="title"/>
          </p:nvPr>
        </p:nvSpPr>
        <p:spPr>
          <a:xfrm>
            <a:off x="700088" y="304800"/>
            <a:ext cx="8443912" cy="1546225"/>
          </a:xfrm>
          <a:ln>
            <a:solidFill>
              <a:schemeClr val="tx1"/>
            </a:solidFill>
          </a:ln>
        </p:spPr>
        <p:txBody>
          <a:bodyPr lIns="91440" tIns="45720" rIns="91440" bIns="45720" anchorCtr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smtClean="0">
                <a:solidFill>
                  <a:srgbClr val="FFFF00"/>
                </a:solidFill>
              </a:rPr>
              <a:t>HYSTERECTOMY</a:t>
            </a:r>
          </a:p>
        </p:txBody>
      </p:sp>
      <p:sp>
        <p:nvSpPr>
          <p:cNvPr id="70659" name="Rectangle 2"/>
          <p:cNvSpPr>
            <a:spLocks noGrp="1" noChangeArrowheads="1"/>
          </p:cNvSpPr>
          <p:nvPr>
            <p:ph idx="1"/>
          </p:nvPr>
        </p:nvSpPr>
        <p:spPr>
          <a:xfrm>
            <a:off x="385763" y="1743075"/>
            <a:ext cx="8362950" cy="4349750"/>
          </a:xfrm>
        </p:spPr>
        <p:txBody>
          <a:bodyPr>
            <a:normAutofit lnSpcReduction="10000"/>
          </a:bodyPr>
          <a:lstStyle/>
          <a:p>
            <a:pPr algn="ctr" eaLnBrk="1" hangingPunct="1"/>
            <a:r>
              <a:rPr lang="en-US" sz="4400" smtClean="0"/>
              <a:t>In women who have completed childbearing, </a:t>
            </a:r>
            <a:r>
              <a:rPr lang="en-US" sz="4400" smtClean="0">
                <a:solidFill>
                  <a:schemeClr val="hlink"/>
                </a:solidFill>
              </a:rPr>
              <a:t>hysterectomy</a:t>
            </a:r>
            <a:r>
              <a:rPr lang="en-US" sz="4400" smtClean="0"/>
              <a:t>     is indicated as a </a:t>
            </a:r>
            <a:r>
              <a:rPr lang="en-US" sz="4400" smtClean="0">
                <a:solidFill>
                  <a:srgbClr val="00CC00"/>
                </a:solidFill>
              </a:rPr>
              <a:t>permanent solution</a:t>
            </a:r>
            <a:r>
              <a:rPr lang="en-US" sz="4400" smtClean="0"/>
              <a:t> for leiomyomas causing substantial </a:t>
            </a:r>
            <a:r>
              <a:rPr lang="en-US" sz="4400" smtClean="0">
                <a:solidFill>
                  <a:schemeClr val="hlink"/>
                </a:solidFill>
              </a:rPr>
              <a:t>bleeding</a:t>
            </a:r>
            <a:r>
              <a:rPr lang="en-US" sz="4400" smtClean="0"/>
              <a:t>, </a:t>
            </a:r>
            <a:r>
              <a:rPr lang="en-US" sz="4400" smtClean="0">
                <a:solidFill>
                  <a:schemeClr val="hlink"/>
                </a:solidFill>
              </a:rPr>
              <a:t>pelvic pressure</a:t>
            </a:r>
            <a:r>
              <a:rPr lang="en-US" sz="4400" smtClean="0"/>
              <a:t>, or </a:t>
            </a:r>
            <a:r>
              <a:rPr lang="en-US" sz="4400" smtClean="0">
                <a:solidFill>
                  <a:schemeClr val="hlink"/>
                </a:solidFill>
              </a:rPr>
              <a:t>anemia.</a:t>
            </a:r>
          </a:p>
        </p:txBody>
      </p:sp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17513"/>
            <a:ext cx="8229600" cy="1139825"/>
          </a:xfrm>
          <a:ln>
            <a:solidFill>
              <a:schemeClr val="tx1"/>
            </a:solidFill>
          </a:ln>
        </p:spPr>
        <p:txBody>
          <a:bodyPr lIns="91440" tIns="45720" rIns="91440" bIns="45720" anchorCtr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smtClean="0">
                <a:solidFill>
                  <a:srgbClr val="FFFF00"/>
                </a:solidFill>
              </a:rPr>
              <a:t>HYSTERECTOMY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idx="1"/>
          </p:nvPr>
        </p:nvSpPr>
        <p:spPr>
          <a:xfrm>
            <a:off x="450850" y="2155825"/>
            <a:ext cx="8253413" cy="3908425"/>
          </a:xfrm>
        </p:spPr>
        <p:txBody>
          <a:bodyPr/>
          <a:lstStyle/>
          <a:p>
            <a:pPr algn="ctr" eaLnBrk="1" hangingPunct="1"/>
            <a:r>
              <a:rPr lang="en-US" sz="4800" smtClean="0"/>
              <a:t>Leiomyomas rarely cause </a:t>
            </a:r>
            <a:r>
              <a:rPr lang="en-US" sz="4800" smtClean="0">
                <a:solidFill>
                  <a:schemeClr val="hlink"/>
                </a:solidFill>
              </a:rPr>
              <a:t>pelvic pain</a:t>
            </a:r>
            <a:r>
              <a:rPr lang="en-US" sz="4800" smtClean="0"/>
              <a:t>, and therefore, if pain is a major symptom, other causes should be excluded.</a:t>
            </a:r>
          </a:p>
        </p:txBody>
      </p:sp>
      <p:sp>
        <p:nvSpPr>
          <p:cNvPr id="645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smtClean="0">
                <a:solidFill>
                  <a:srgbClr val="FFFF00"/>
                </a:solidFill>
              </a:rPr>
              <a:t>FIBROIDS AND PREGNANCY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eaLnBrk="1" hangingPunct="1"/>
            <a:r>
              <a:rPr lang="en-US" sz="4400" smtClean="0"/>
              <a:t>In </a:t>
            </a:r>
            <a:r>
              <a:rPr lang="en-US" sz="4400" smtClean="0">
                <a:solidFill>
                  <a:schemeClr val="hlink"/>
                </a:solidFill>
              </a:rPr>
              <a:t>4% to 5%</a:t>
            </a:r>
            <a:r>
              <a:rPr lang="en-US" sz="4400" smtClean="0"/>
              <a:t> of women undergoing prenatal ultrasounds, uterine fibroids are detected. </a:t>
            </a:r>
          </a:p>
          <a:p>
            <a:pPr eaLnBrk="1" hangingPunct="1"/>
            <a:r>
              <a:rPr lang="en-US" sz="4400" smtClean="0"/>
              <a:t>An increasing number of women are delaying pregnancy until their late thirties, which is also the most likely time for fibroids to develop.</a:t>
            </a:r>
          </a:p>
        </p:txBody>
      </p:sp>
      <p:sp>
        <p:nvSpPr>
          <p:cNvPr id="655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3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 lIns="91440" tIns="45720" rIns="91440" bIns="45720" anchorCtr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solidFill>
                  <a:srgbClr val="FFFF00"/>
                </a:solidFill>
              </a:rPr>
              <a:t>FIBROIDS AND PREGNANCY</a:t>
            </a:r>
          </a:p>
        </p:txBody>
      </p:sp>
      <p:sp>
        <p:nvSpPr>
          <p:cNvPr id="7373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Most of these fibroids </a:t>
            </a:r>
            <a:r>
              <a:rPr lang="en-US" sz="4000" smtClean="0">
                <a:solidFill>
                  <a:schemeClr val="hlink"/>
                </a:solidFill>
              </a:rPr>
              <a:t>(80%)</a:t>
            </a:r>
            <a:r>
              <a:rPr lang="en-US" sz="4000" smtClean="0"/>
              <a:t> remain the same size or become smaller during the pregnancy.</a:t>
            </a:r>
          </a:p>
          <a:p>
            <a:pPr eaLnBrk="1" hangingPunct="1"/>
            <a:r>
              <a:rPr lang="en-US" sz="4000" smtClean="0"/>
              <a:t>There is conflicting evidence in the literature regarding the impact of fibroids on pregnancy.</a:t>
            </a:r>
          </a:p>
        </p:txBody>
      </p:sp>
      <p:sp>
        <p:nvSpPr>
          <p:cNvPr id="665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228600"/>
            <a:ext cx="3352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5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方正舒体" pitchFamily="2" charset="-122"/>
                <a:ea typeface="方正舒体" pitchFamily="2" charset="-122"/>
              </a:rPr>
              <a:t>Incidence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82000" cy="52578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20000"/>
                  <a:lumOff val="80000"/>
                </a:schemeClr>
              </a:buClr>
              <a:buFontTx/>
              <a:buBlip>
                <a:blip r:embed="rId2"/>
              </a:buBlip>
              <a:defRPr/>
            </a:pPr>
            <a:endParaRPr lang="en-US" altLang="zh-CN" sz="600" dirty="0" smtClean="0">
              <a:ea typeface="宋体" pitchFamily="2" charset="-122"/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20000"/>
                  <a:lumOff val="80000"/>
                </a:schemeClr>
              </a:buClr>
              <a:buFont typeface="Wingdings" pitchFamily="2" charset="2"/>
              <a:buChar char="§"/>
              <a:defRPr/>
            </a:pPr>
            <a:r>
              <a:rPr lang="en-US" altLang="zh-CN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Most common solid pelvic tumors</a:t>
            </a:r>
          </a:p>
          <a:p>
            <a:pPr marL="596646" indent="-51435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20000"/>
                  <a:lumOff val="80000"/>
                </a:schemeClr>
              </a:buClr>
              <a:buFont typeface="Wingdings" pitchFamily="2" charset="2"/>
              <a:buChar char="§"/>
              <a:defRPr/>
            </a:pPr>
            <a:r>
              <a:rPr lang="en-US" altLang="zh-CN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Develop in 20</a:t>
            </a:r>
            <a:r>
              <a:rPr lang="en-US" altLang="zh-CN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宋体" pitchFamily="2" charset="-122"/>
                <a:ea typeface="宋体" pitchFamily="2" charset="-122"/>
              </a:rPr>
              <a:t>-</a:t>
            </a:r>
            <a:r>
              <a:rPr lang="en-US" altLang="zh-CN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25% of women during reproductive years 30</a:t>
            </a:r>
            <a:r>
              <a:rPr lang="en-US" altLang="zh-CN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宋体" pitchFamily="2" charset="-122"/>
                <a:ea typeface="宋体" pitchFamily="2" charset="-122"/>
              </a:rPr>
              <a:t>-</a:t>
            </a:r>
            <a:r>
              <a:rPr lang="en-US" altLang="zh-CN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50 years old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20000"/>
                  <a:lumOff val="80000"/>
                </a:schemeClr>
              </a:buClr>
              <a:defRPr/>
            </a:pP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Common in blacks.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20000"/>
                  <a:lumOff val="80000"/>
                </a:schemeClr>
              </a:buClr>
              <a:defRPr/>
            </a:pPr>
            <a:r>
              <a:rPr lang="en-US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Childbearing life.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20000"/>
                  <a:lumOff val="80000"/>
                </a:schemeClr>
              </a:buClr>
              <a:defRPr/>
            </a:pPr>
            <a:r>
              <a:rPr lang="en-US" altLang="ko-KR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ea typeface="굴림" charset="-127"/>
              </a:rPr>
              <a:t>Often enlarge during pregnancy</a:t>
            </a:r>
            <a:r>
              <a:rPr lang="en-US" altLang="ko-KR" baseline="30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ea typeface="굴림" charset="-127"/>
              </a:rPr>
              <a:t> </a:t>
            </a:r>
            <a:r>
              <a:rPr lang="en-US" altLang="ko-KR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ea typeface="굴림" charset="-127"/>
              </a:rPr>
              <a:t>or 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20000"/>
                  <a:lumOff val="80000"/>
                </a:schemeClr>
              </a:buClr>
              <a:buFontTx/>
              <a:buNone/>
              <a:defRPr/>
            </a:pPr>
            <a:r>
              <a:rPr lang="en-US" altLang="ko-KR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ea typeface="굴림" charset="-127"/>
              </a:rPr>
              <a:t>   during oral contraceptive use, and regress after menopause</a:t>
            </a:r>
            <a:r>
              <a:rPr lang="en-US" altLang="ko-KR" baseline="30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ea typeface="굴림" charset="-127"/>
              </a:rPr>
              <a:t> 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Comic Sans MS" pitchFamily="66" charset="0"/>
                <a:ea typeface="굴림" charset="-127"/>
              </a:rPr>
              <a:t>Occur</a:t>
            </a:r>
            <a:r>
              <a:rPr lang="en-US" altLang="ko-KR" baseline="30000" dirty="0" smtClean="0">
                <a:solidFill>
                  <a:schemeClr val="bg1"/>
                </a:solidFill>
                <a:latin typeface="Comic Sans MS" pitchFamily="66" charset="0"/>
                <a:ea typeface="굴림" charset="-127"/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  <a:latin typeface="Comic Sans MS" pitchFamily="66" charset="0"/>
                <a:ea typeface="굴림" charset="-127"/>
              </a:rPr>
              <a:t>in women of reproductive</a:t>
            </a:r>
            <a:r>
              <a:rPr lang="en-US" altLang="ko-KR" sz="2000" dirty="0" smtClean="0">
                <a:solidFill>
                  <a:schemeClr val="bg1"/>
                </a:solidFill>
                <a:latin typeface="Comic Sans MS" pitchFamily="66" charset="0"/>
                <a:ea typeface="굴림" charset="-127"/>
              </a:rPr>
              <a:t> </a:t>
            </a:r>
            <a:r>
              <a:rPr lang="en-US" altLang="ko-KR" sz="2800" dirty="0" smtClean="0">
                <a:solidFill>
                  <a:schemeClr val="bg1"/>
                </a:solidFill>
                <a:latin typeface="Comic Sans MS" pitchFamily="66" charset="0"/>
                <a:ea typeface="굴림" charset="-127"/>
              </a:rPr>
              <a:t>age, often</a:t>
            </a:r>
            <a:endParaRPr lang="en-US" sz="2800" dirty="0" smtClean="0">
              <a:solidFill>
                <a:schemeClr val="bg1"/>
              </a:solidFill>
              <a:latin typeface="Comic Sans MS" pitchFamily="66" charset="0"/>
              <a:ea typeface="굴림" charset="-127"/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endParaRPr lang="en-US" altLang="zh-CN" sz="2000" dirty="0" smtClean="0">
              <a:ea typeface="宋体" pitchFamily="2" charset="-122"/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endParaRPr lang="en-US" altLang="zh-CN" sz="1600" dirty="0" smtClean="0">
              <a:ea typeface="宋体" pitchFamily="2" charset="-122"/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1700213"/>
            <a:ext cx="8208963" cy="4176712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</a:pPr>
            <a:r>
              <a:rPr lang="en-US" sz="4800" smtClean="0">
                <a:cs typeface="Tahoma" pitchFamily="34" charset="0"/>
              </a:rPr>
              <a:t>The risk and type of complication appear to be related to the: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4800" smtClean="0">
                <a:solidFill>
                  <a:schemeClr val="hlink"/>
                </a:solidFill>
                <a:cs typeface="Tahoma" pitchFamily="34" charset="0"/>
              </a:rPr>
              <a:t>Size,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4800" smtClean="0">
                <a:solidFill>
                  <a:schemeClr val="hlink"/>
                </a:solidFill>
                <a:cs typeface="Tahoma" pitchFamily="34" charset="0"/>
              </a:rPr>
              <a:t>Number, and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4800" smtClean="0">
                <a:solidFill>
                  <a:schemeClr val="hlink"/>
                </a:solidFill>
                <a:cs typeface="Tahoma" pitchFamily="34" charset="0"/>
              </a:rPr>
              <a:t>Location of the myomas. </a:t>
            </a:r>
          </a:p>
        </p:txBody>
      </p:sp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  <p:sp>
        <p:nvSpPr>
          <p:cNvPr id="74756" name="Rectangle 3"/>
          <p:cNvSpPr>
            <a:spLocks noChangeArrowheads="1"/>
          </p:cNvSpPr>
          <p:nvPr/>
        </p:nvSpPr>
        <p:spPr bwMode="auto">
          <a:xfrm>
            <a:off x="395288" y="260350"/>
            <a:ext cx="8316912" cy="981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kumimoji="1" lang="en-US" sz="4400" b="1">
                <a:solidFill>
                  <a:srgbClr val="FFFF00"/>
                </a:solidFill>
              </a:rPr>
              <a:t>FIBROIDS AND PREGNANCY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43913" cy="1143000"/>
          </a:xfrm>
          <a:ln>
            <a:solidFill>
              <a:schemeClr val="tx1"/>
            </a:solidFill>
          </a:ln>
        </p:spPr>
        <p:txBody>
          <a:bodyPr lIns="91440" tIns="45720" rIns="91440" bIns="45720" anchorCtr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solidFill>
                  <a:srgbClr val="FFFF00"/>
                </a:solidFill>
              </a:rPr>
              <a:t>FIBROIDS AND PREGNANCY</a:t>
            </a:r>
          </a:p>
        </p:txBody>
      </p:sp>
      <p:sp>
        <p:nvSpPr>
          <p:cNvPr id="6861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025900"/>
          </a:xfrm>
        </p:spPr>
        <p:txBody>
          <a:bodyPr>
            <a:normAutofit fontScale="92500" lnSpcReduction="20000"/>
          </a:bodyPr>
          <a:lstStyle/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4000" smtClean="0">
                <a:solidFill>
                  <a:schemeClr val="hlink"/>
                </a:solidFill>
              </a:rPr>
              <a:t>If the placenta implants over or in close proximity to a myoma, there may be an increased risk of: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4000" smtClean="0"/>
              <a:t>Miscarriage, 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4000" smtClean="0"/>
              <a:t>Preterm labour, 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4000" smtClean="0"/>
              <a:t>Abruption, 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4000" smtClean="0"/>
              <a:t>Prelabour rupture of membranes, or 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4000" smtClean="0"/>
              <a:t>Intrauterine growth restriction.</a:t>
            </a:r>
            <a:endParaRPr lang="en-US" smtClean="0"/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3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 lIns="91440" tIns="45720" rIns="91440" bIns="45720" anchorCtr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solidFill>
                  <a:srgbClr val="FFFF00"/>
                </a:solidFill>
              </a:rPr>
              <a:t>FIBROIDS AND PREGNANCY</a:t>
            </a:r>
          </a:p>
        </p:txBody>
      </p:sp>
      <p:sp>
        <p:nvSpPr>
          <p:cNvPr id="7680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z="4400" smtClean="0"/>
              <a:t>Fibroids located in the lower uterine segment may increase the likelihood of :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4400" smtClean="0">
                <a:solidFill>
                  <a:schemeClr val="hlink"/>
                </a:solidFill>
              </a:rPr>
              <a:t>Fetal malpresentation, 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4400" smtClean="0">
                <a:solidFill>
                  <a:schemeClr val="hlink"/>
                </a:solidFill>
              </a:rPr>
              <a:t>Caesarean section, and 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4400" smtClean="0">
                <a:solidFill>
                  <a:schemeClr val="hlink"/>
                </a:solidFill>
              </a:rPr>
              <a:t>Postpartum hemorrhage.</a:t>
            </a:r>
            <a:endParaRPr lang="en-US" sz="4000" smtClean="0">
              <a:solidFill>
                <a:schemeClr val="hlink"/>
              </a:solidFill>
            </a:endParaRPr>
          </a:p>
        </p:txBody>
      </p:sp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3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 lIns="91440" tIns="45720" rIns="91440" bIns="45720" anchorCtr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solidFill>
                  <a:srgbClr val="FFFF00"/>
                </a:solidFill>
              </a:rPr>
              <a:t>FIBROIDS AND PREGNANCY</a:t>
            </a:r>
          </a:p>
        </p:txBody>
      </p:sp>
      <p:sp>
        <p:nvSpPr>
          <p:cNvPr id="77827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1600200"/>
            <a:ext cx="8362950" cy="4852988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hlink"/>
                </a:solidFill>
              </a:rPr>
              <a:t>Myomectomy</a:t>
            </a:r>
            <a:r>
              <a:rPr lang="en-US" sz="3600" smtClean="0"/>
              <a:t> should </a:t>
            </a:r>
            <a:r>
              <a:rPr lang="en-US" sz="3600" smtClean="0">
                <a:solidFill>
                  <a:schemeClr val="hlink"/>
                </a:solidFill>
              </a:rPr>
              <a:t>not</a:t>
            </a:r>
            <a:r>
              <a:rPr lang="en-US" sz="3600" smtClean="0"/>
              <a:t> be performed in pregnant women because of the increased risk of uncontrolled bleeding.</a:t>
            </a:r>
          </a:p>
          <a:p>
            <a:pPr eaLnBrk="1" hangingPunct="1"/>
            <a:r>
              <a:rPr lang="en-US" sz="3600" smtClean="0">
                <a:solidFill>
                  <a:schemeClr val="hlink"/>
                </a:solidFill>
              </a:rPr>
              <a:t>The exception</a:t>
            </a:r>
            <a:r>
              <a:rPr lang="en-US" sz="3600" smtClean="0"/>
              <a:t> may be symptomatic subserous fibroids on a pedicle less than 5 cm thick, in which case the risk of hemorrhage may be reduced.</a:t>
            </a:r>
          </a:p>
        </p:txBody>
      </p:sp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  <a:solidFill>
            <a:srgbClr val="600012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smtClean="0">
                <a:solidFill>
                  <a:schemeClr val="tx1"/>
                </a:solidFill>
              </a:rPr>
              <a:t>ACUTE BLEEDING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8496300" cy="4824412"/>
          </a:xfrm>
        </p:spPr>
        <p:txBody>
          <a:bodyPr/>
          <a:lstStyle/>
          <a:p>
            <a:pPr algn="ctr" eaLnBrk="1" hangingPunct="1"/>
            <a:r>
              <a:rPr lang="en-US" sz="5400" smtClean="0"/>
              <a:t>Rarely, women with fibroids present with an acute hemorrhage, which can become life-threatening. </a:t>
            </a:r>
          </a:p>
        </p:txBody>
      </p:sp>
      <p:sp>
        <p:nvSpPr>
          <p:cNvPr id="7168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3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 lIns="91440" tIns="45720" rIns="91440" bIns="45720" anchorCtr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solidFill>
                  <a:schemeClr val="tx1"/>
                </a:solidFill>
              </a:rPr>
              <a:t>ACUTE BLEEDING</a:t>
            </a:r>
          </a:p>
        </p:txBody>
      </p:sp>
      <p:sp>
        <p:nvSpPr>
          <p:cNvPr id="79875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137525" cy="4392612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4400" smtClean="0">
                <a:solidFill>
                  <a:schemeClr val="hlink"/>
                </a:solidFill>
              </a:rPr>
              <a:t>High-dose estrogens</a:t>
            </a:r>
            <a:r>
              <a:rPr lang="en-US" sz="4400" smtClean="0"/>
              <a:t> may help cause vasoconstriction and stabilize the endometrium.</a:t>
            </a:r>
          </a:p>
          <a:p>
            <a:pPr eaLnBrk="1" hangingPunct="1"/>
            <a:r>
              <a:rPr lang="en-US" sz="4400" smtClean="0"/>
              <a:t>A </a:t>
            </a:r>
            <a:r>
              <a:rPr lang="en-US" sz="4400" smtClean="0">
                <a:solidFill>
                  <a:schemeClr val="hlink"/>
                </a:solidFill>
              </a:rPr>
              <a:t>dilatation and curettage</a:t>
            </a:r>
            <a:r>
              <a:rPr lang="en-US" sz="4400" smtClean="0"/>
              <a:t> may help slow down the bleeding. </a:t>
            </a:r>
          </a:p>
        </p:txBody>
      </p:sp>
      <p:sp>
        <p:nvSpPr>
          <p:cNvPr id="7270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  <a:ln>
            <a:solidFill>
              <a:schemeClr val="tx1"/>
            </a:solidFill>
          </a:ln>
        </p:spPr>
        <p:txBody>
          <a:bodyPr lIns="91440" tIns="45720" rIns="91440" bIns="45720" anchorCtr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smtClean="0">
                <a:solidFill>
                  <a:schemeClr val="tx1"/>
                </a:solidFill>
              </a:rPr>
              <a:t>ACUTE BLEEDING</a:t>
            </a:r>
          </a:p>
        </p:txBody>
      </p:sp>
      <p:sp>
        <p:nvSpPr>
          <p:cNvPr id="80899" name="Rectangle 2"/>
          <p:cNvSpPr>
            <a:spLocks noGrp="1" noChangeArrowheads="1"/>
          </p:cNvSpPr>
          <p:nvPr>
            <p:ph idx="1"/>
          </p:nvPr>
        </p:nvSpPr>
        <p:spPr>
          <a:xfrm>
            <a:off x="709613" y="1878013"/>
            <a:ext cx="7994650" cy="42560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sz="5400" smtClean="0">
                <a:cs typeface="Tahoma" pitchFamily="34" charset="0"/>
              </a:rPr>
              <a:t>If a submucous fibroid is found </a:t>
            </a:r>
            <a:r>
              <a:rPr lang="en-US" sz="5400" smtClean="0">
                <a:solidFill>
                  <a:schemeClr val="hlink"/>
                </a:solidFill>
                <a:cs typeface="Tahoma" pitchFamily="34" charset="0"/>
              </a:rPr>
              <a:t>prolapsing </a:t>
            </a:r>
            <a:r>
              <a:rPr lang="en-US" sz="5400" smtClean="0">
                <a:cs typeface="Tahoma" pitchFamily="34" charset="0"/>
              </a:rPr>
              <a:t>through the cervix,    its removal will usually stop the bleeding.</a:t>
            </a:r>
          </a:p>
        </p:txBody>
      </p:sp>
      <p:sp>
        <p:nvSpPr>
          <p:cNvPr id="737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43913" cy="1246188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solidFill>
                  <a:schemeClr val="tx1"/>
                </a:solidFill>
              </a:rPr>
              <a:t>FIBROIDS IN MENOPAUSE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88950" y="1876425"/>
            <a:ext cx="8140700" cy="4048125"/>
          </a:xfrm>
        </p:spPr>
        <p:txBody>
          <a:bodyPr/>
          <a:lstStyle/>
          <a:p>
            <a:pPr algn="ctr" eaLnBrk="1" hangingPunct="1"/>
            <a:r>
              <a:rPr lang="en-US" sz="5400" smtClean="0">
                <a:cs typeface="Tahoma" pitchFamily="34" charset="0"/>
              </a:rPr>
              <a:t>Fibroids will usually </a:t>
            </a:r>
            <a:r>
              <a:rPr lang="en-US" sz="5400" smtClean="0">
                <a:solidFill>
                  <a:schemeClr val="hlink"/>
                </a:solidFill>
                <a:cs typeface="Tahoma" pitchFamily="34" charset="0"/>
              </a:rPr>
              <a:t>shrink</a:t>
            </a:r>
            <a:r>
              <a:rPr lang="en-US" sz="5400" smtClean="0">
                <a:cs typeface="Tahoma" pitchFamily="34" charset="0"/>
              </a:rPr>
              <a:t> to about </a:t>
            </a:r>
            <a:r>
              <a:rPr lang="en-US" sz="5400" smtClean="0">
                <a:solidFill>
                  <a:schemeClr val="hlink"/>
                </a:solidFill>
                <a:cs typeface="Tahoma" pitchFamily="34" charset="0"/>
              </a:rPr>
              <a:t>half their original size</a:t>
            </a:r>
            <a:r>
              <a:rPr lang="en-US" sz="5400" smtClean="0">
                <a:cs typeface="Tahoma" pitchFamily="34" charset="0"/>
              </a:rPr>
              <a:t> after menopause. </a:t>
            </a:r>
          </a:p>
        </p:txBody>
      </p:sp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39825"/>
          </a:xfrm>
          <a:ln>
            <a:solidFill>
              <a:schemeClr val="tx1"/>
            </a:solidFill>
          </a:ln>
        </p:spPr>
        <p:txBody>
          <a:bodyPr lIns="91440" tIns="45720" rIns="91440" bIns="45720" anchorCtr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chemeClr val="tx1"/>
                </a:solidFill>
              </a:rPr>
              <a:t>FIBROIDS AND UTERINE LEIOMYOSARCOMAS</a:t>
            </a:r>
          </a:p>
        </p:txBody>
      </p:sp>
      <p:sp>
        <p:nvSpPr>
          <p:cNvPr id="82947" name="Rectangle 2"/>
          <p:cNvSpPr>
            <a:spLocks noGrp="1" noChangeArrowheads="1"/>
          </p:cNvSpPr>
          <p:nvPr>
            <p:ph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eaLnBrk="1" hangingPunct="1"/>
            <a:r>
              <a:rPr lang="en-US" sz="4000" smtClean="0"/>
              <a:t>A uterine mass increasing in size in a postmenopausal woman suggests a leiomyosarcoma rather than a benign leiomyoma. </a:t>
            </a:r>
          </a:p>
          <a:p>
            <a:pPr eaLnBrk="1" hangingPunct="1"/>
            <a:r>
              <a:rPr lang="en-US" sz="4000" smtClean="0"/>
              <a:t>Also, leiomyosarcomas tend to be present as a singular large uterine mass or to be confined to the largest of the multiple uterine masses. </a:t>
            </a:r>
          </a:p>
        </p:txBody>
      </p:sp>
      <p:sp>
        <p:nvSpPr>
          <p:cNvPr id="757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57338"/>
          </a:xfrm>
          <a:ln>
            <a:solidFill>
              <a:schemeClr val="tx1"/>
            </a:solidFill>
          </a:ln>
        </p:spPr>
        <p:txBody>
          <a:bodyPr lIns="91440" tIns="45720" rIns="91440" bIns="45720" anchorCtr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solidFill>
                  <a:schemeClr val="tx1"/>
                </a:solidFill>
              </a:rPr>
              <a:t>FIBROIDS AND UTERINE LEIOMYOSARCOMAS</a:t>
            </a:r>
          </a:p>
        </p:txBody>
      </p:sp>
      <p:sp>
        <p:nvSpPr>
          <p:cNvPr id="83971" name="Rectangle 2"/>
          <p:cNvSpPr>
            <a:spLocks noGrp="1" noChangeArrowheads="1"/>
          </p:cNvSpPr>
          <p:nvPr>
            <p:ph idx="1"/>
          </p:nvPr>
        </p:nvSpPr>
        <p:spPr>
          <a:xfrm>
            <a:off x="142875" y="1671638"/>
            <a:ext cx="8893175" cy="48529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There is insufficient evidence to support </a:t>
            </a:r>
            <a:r>
              <a:rPr lang="en-US" sz="3600" smtClean="0">
                <a:solidFill>
                  <a:schemeClr val="hlink"/>
                </a:solidFill>
              </a:rPr>
              <a:t>routine biopsy</a:t>
            </a:r>
            <a:r>
              <a:rPr lang="en-US" sz="3600" smtClean="0"/>
              <a:t> of uterine fibroids. 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solidFill>
                  <a:schemeClr val="hlink"/>
                </a:solidFill>
              </a:rPr>
              <a:t>Magnetic Resonance Imaging (MRI)</a:t>
            </a:r>
            <a:r>
              <a:rPr lang="en-US" sz="3600" smtClean="0"/>
              <a:t> is promising in distinguishing between benign and malignant smooth muscle tumours. 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/>
              <a:t>An ill-defined margin of a uterine smooth muscle tumour on MRI is more in keeping with a malignant process.</a:t>
            </a:r>
          </a:p>
        </p:txBody>
      </p:sp>
      <p:sp>
        <p:nvSpPr>
          <p:cNvPr id="768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6629400" cy="4114800"/>
          </a:xfrm>
        </p:spPr>
        <p:txBody>
          <a:bodyPr>
            <a:normAutofit/>
          </a:bodyPr>
          <a:lstStyle/>
          <a:p>
            <a:pPr marL="365760" indent="-283464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CC66"/>
              </a:buClr>
              <a:buFontTx/>
              <a:buNone/>
              <a:defRPr/>
            </a:pPr>
            <a:r>
              <a:rPr lang="en-US" sz="5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5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‘‘Uterus deprived from a baby consoles itself with a fibroid’’</a:t>
            </a:r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  <p:sp>
        <p:nvSpPr>
          <p:cNvPr id="136196" name="WordArt 4"/>
          <p:cNvSpPr>
            <a:spLocks noChangeArrowheads="1" noChangeShapeType="1" noTextEdit="1"/>
          </p:cNvSpPr>
          <p:nvPr/>
        </p:nvSpPr>
        <p:spPr bwMode="auto">
          <a:xfrm>
            <a:off x="1447800" y="1447800"/>
            <a:ext cx="57912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6699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Kahless Pro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25" y="1295400"/>
            <a:ext cx="749935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Causes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286000"/>
            <a:ext cx="7162800" cy="3429000"/>
          </a:xfrm>
        </p:spPr>
        <p:txBody>
          <a:bodyPr/>
          <a:lstStyle/>
          <a:p>
            <a:pPr marL="825500" indent="-742950" eaLnBrk="1" hangingPunct="1">
              <a:buClr>
                <a:srgbClr val="FFCC66"/>
              </a:buClr>
              <a:defRPr/>
            </a:pPr>
            <a:r>
              <a:rPr lang="en-US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Unknown.</a:t>
            </a:r>
          </a:p>
          <a:p>
            <a:pPr marL="825500" indent="-742950" eaLnBrk="1" hangingPunct="1">
              <a:buClr>
                <a:srgbClr val="FFCC66"/>
              </a:buClr>
              <a:defRPr/>
            </a:pPr>
            <a:r>
              <a:rPr lang="en-US" sz="4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Hyperestrogenemia</a:t>
            </a:r>
            <a:r>
              <a:rPr lang="en-US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825500" indent="-742950" eaLnBrk="1" hangingPunct="1">
              <a:buClr>
                <a:srgbClr val="FFCC66"/>
              </a:buClr>
              <a:defRPr/>
            </a:pPr>
            <a:r>
              <a:rPr lang="en-US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Infertility</a:t>
            </a:r>
          </a:p>
          <a:p>
            <a:pPr marL="825500" indent="-742950" eaLnBrk="1" hangingPunct="1">
              <a:buClr>
                <a:srgbClr val="FFCC66"/>
              </a:buClr>
              <a:defRPr/>
            </a:pPr>
            <a:r>
              <a:rPr lang="en-US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Mechanical stress</a:t>
            </a:r>
            <a:endParaRPr lang="en-US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990600"/>
            <a:ext cx="7072313" cy="15462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方正舒体" pitchFamily="2" charset="-122"/>
                <a:ea typeface="方正舒体" pitchFamily="2" charset="-122"/>
              </a:rPr>
              <a:t>Microscopic Appearance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667000"/>
            <a:ext cx="8407400" cy="3573463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 2" pitchFamily="18" charset="2"/>
              <a:buNone/>
              <a:defRPr/>
            </a:pPr>
            <a:r>
              <a:rPr lang="en-US" altLang="zh-CN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Composition- smooth muscle connective tissue</a:t>
            </a:r>
          </a:p>
          <a:p>
            <a:pPr eaLnBrk="1" hangingPunct="1">
              <a:buClr>
                <a:schemeClr val="tx1"/>
              </a:buClr>
              <a:buFontTx/>
              <a:buBlip>
                <a:blip r:embed="rId2"/>
              </a:buBlip>
              <a:defRPr/>
            </a:pPr>
            <a:endParaRPr lang="en-US" altLang="zh-CN" sz="1000" dirty="0" smtClean="0">
              <a:solidFill>
                <a:schemeClr val="accent2">
                  <a:lumMod val="20000"/>
                  <a:lumOff val="80000"/>
                </a:schemeClr>
              </a:solidFill>
              <a:ea typeface="宋体" pitchFamily="2" charset="-122"/>
            </a:endParaRPr>
          </a:p>
          <a:p>
            <a:pPr eaLnBrk="1" hangingPunct="1">
              <a:buClr>
                <a:schemeClr val="tx1"/>
              </a:buClr>
              <a:buFontTx/>
              <a:buBlip>
                <a:blip r:embed="rId2"/>
              </a:buBlip>
              <a:defRPr/>
            </a:pPr>
            <a:endParaRPr lang="en-US" altLang="zh-CN" sz="1000" dirty="0" smtClean="0">
              <a:solidFill>
                <a:schemeClr val="accent2">
                  <a:lumMod val="20000"/>
                  <a:lumOff val="80000"/>
                </a:schemeClr>
              </a:solidFill>
              <a:ea typeface="宋体" pitchFamily="2" charset="-122"/>
            </a:endParaRPr>
          </a:p>
          <a:p>
            <a:pPr eaLnBrk="1" hangingPunct="1">
              <a:buClr>
                <a:schemeClr val="tx1"/>
              </a:buClr>
              <a:buFont typeface="Wingdings 2" pitchFamily="18" charset="2"/>
              <a:buNone/>
              <a:defRPr/>
            </a:pPr>
            <a:r>
              <a:rPr lang="en-US" altLang="zh-CN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宋体" pitchFamily="2" charset="-122"/>
              </a:rPr>
              <a:t>The non striated muscle fibers are arranged in bundles of various sizes that run in multiple directions.</a:t>
            </a: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L.Girija   S.K.H.M.C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539</TotalTime>
  <Words>1786</Words>
  <Application>Microsoft Office PowerPoint</Application>
  <PresentationFormat>On-screen Show (4:3)</PresentationFormat>
  <Paragraphs>400</Paragraphs>
  <Slides>70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92" baseType="lpstr">
      <vt:lpstr>宋体</vt:lpstr>
      <vt:lpstr>Action Jackson</vt:lpstr>
      <vt:lpstr>Alan Den</vt:lpstr>
      <vt:lpstr>Aliens ate my mum</vt:lpstr>
      <vt:lpstr>Arial</vt:lpstr>
      <vt:lpstr>Arial Narrow</vt:lpstr>
      <vt:lpstr>Beffle</vt:lpstr>
      <vt:lpstr>Book Antiqua</vt:lpstr>
      <vt:lpstr>Comic Sans MS</vt:lpstr>
      <vt:lpstr>方正舒体</vt:lpstr>
      <vt:lpstr>굴림</vt:lpstr>
      <vt:lpstr>Kahless Pro</vt:lpstr>
      <vt:lpstr>Lucida Sans</vt:lpstr>
      <vt:lpstr>Tahoma</vt:lpstr>
      <vt:lpstr>Times New Roman</vt:lpstr>
      <vt:lpstr>Times New Roman (Arabic)</vt:lpstr>
      <vt:lpstr>Verdana</vt:lpstr>
      <vt:lpstr>Wingdings</vt:lpstr>
      <vt:lpstr>Wingdings 2</vt:lpstr>
      <vt:lpstr>Wingdings 3</vt:lpstr>
      <vt:lpstr>Apex</vt:lpstr>
      <vt:lpstr>Document</vt:lpstr>
      <vt:lpstr>PowerPoint Presentation</vt:lpstr>
      <vt:lpstr>INTRODUCTION</vt:lpstr>
      <vt:lpstr>Synonyms</vt:lpstr>
      <vt:lpstr>PowerPoint Presentation</vt:lpstr>
      <vt:lpstr>PowerPoint Presentation</vt:lpstr>
      <vt:lpstr>Incidence</vt:lpstr>
      <vt:lpstr>PowerPoint Presentation</vt:lpstr>
      <vt:lpstr>Causes </vt:lpstr>
      <vt:lpstr>Microscopic Appearance</vt:lpstr>
      <vt:lpstr>Classification</vt:lpstr>
      <vt:lpstr>Classification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SYMPTOMS</vt:lpstr>
      <vt:lpstr>CLINICAL FEATURES</vt:lpstr>
      <vt:lpstr>CLINICAL FEATURES</vt:lpstr>
      <vt:lpstr>PowerPoint Presentation</vt:lpstr>
      <vt:lpstr>CLINICAL FEATURES</vt:lpstr>
      <vt:lpstr>CLINICAL FEATURES</vt:lpstr>
      <vt:lpstr>PATHOLOGY</vt:lpstr>
      <vt:lpstr> CONSISTENCY</vt:lpstr>
      <vt:lpstr>Leiomyomata Uterus</vt:lpstr>
      <vt:lpstr>CUT SECTION</vt:lpstr>
      <vt:lpstr>PowerPoint Presentation</vt:lpstr>
      <vt:lpstr>Microscopic Examination</vt:lpstr>
      <vt:lpstr>Tumour itself</vt:lpstr>
      <vt:lpstr>Degeneration</vt:lpstr>
      <vt:lpstr>Degeneration</vt:lpstr>
      <vt:lpstr>Sarcomatous Change</vt:lpstr>
      <vt:lpstr>Red Degeneration</vt:lpstr>
      <vt:lpstr>Red Degeneration</vt:lpstr>
      <vt:lpstr>Investigations</vt:lpstr>
      <vt:lpstr>Diagnosis</vt:lpstr>
      <vt:lpstr>Signs</vt:lpstr>
      <vt:lpstr>Signs</vt:lpstr>
      <vt:lpstr>Differential Diagnosis</vt:lpstr>
      <vt:lpstr>Treatment of Leiomyoma</vt:lpstr>
      <vt:lpstr>Observation and Follow Up</vt:lpstr>
      <vt:lpstr>SURGICAL</vt:lpstr>
      <vt:lpstr>PowerPoint Presentation</vt:lpstr>
      <vt:lpstr>Surgery Treatment</vt:lpstr>
      <vt:lpstr>Surgery Treatment</vt:lpstr>
      <vt:lpstr>Surgery Treatment</vt:lpstr>
      <vt:lpstr>Uterine Leiomyomas Complicating Pregnancy</vt:lpstr>
      <vt:lpstr>PowerPoint Presentation</vt:lpstr>
      <vt:lpstr>MYOMECTOMY THROUGH           A LAPAROTOMY INCISION</vt:lpstr>
      <vt:lpstr>MYOMECTOMY THROUGH                  A LAPAROTOMY INCISION</vt:lpstr>
      <vt:lpstr>LAPAROSCOPIC MYOMECTOMY</vt:lpstr>
      <vt:lpstr>HYSTEROSCOPIC MYOMECTOMY</vt:lpstr>
      <vt:lpstr>HYSTEROSCOPIC MYOMECTOMY</vt:lpstr>
      <vt:lpstr>PowerPoint Presentation</vt:lpstr>
      <vt:lpstr>HYSTERECTOMY</vt:lpstr>
      <vt:lpstr>HYSTERECTOMY</vt:lpstr>
      <vt:lpstr>HYSTERECTOMY</vt:lpstr>
      <vt:lpstr>FIBROIDS AND PREGNANCY</vt:lpstr>
      <vt:lpstr>FIBROIDS AND PREGNANCY</vt:lpstr>
      <vt:lpstr>PowerPoint Presentation</vt:lpstr>
      <vt:lpstr>FIBROIDS AND PREGNANCY</vt:lpstr>
      <vt:lpstr>FIBROIDS AND PREGNANCY</vt:lpstr>
      <vt:lpstr>FIBROIDS AND PREGNANCY</vt:lpstr>
      <vt:lpstr>ACUTE BLEEDING</vt:lpstr>
      <vt:lpstr>ACUTE BLEEDING</vt:lpstr>
      <vt:lpstr>ACUTE BLEEDING</vt:lpstr>
      <vt:lpstr>FIBROIDS IN MENOPAUSE</vt:lpstr>
      <vt:lpstr>FIBROIDS AND UTERINE LEIOMYOSARCOMAS</vt:lpstr>
      <vt:lpstr>FIBROIDS AND UTERINE LEIOMYOSARCOMAS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Greeja</dc:creator>
  <cp:lastModifiedBy>Lib Lab One</cp:lastModifiedBy>
  <cp:revision>26</cp:revision>
  <dcterms:created xsi:type="dcterms:W3CDTF">2006-11-16T14:36:00Z</dcterms:created>
  <dcterms:modified xsi:type="dcterms:W3CDTF">2020-01-01T03:43:08Z</dcterms:modified>
</cp:coreProperties>
</file>